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1" r:id="rId11"/>
    <p:sldId id="272" r:id="rId12"/>
    <p:sldId id="265" r:id="rId13"/>
    <p:sldId id="273" r:id="rId14"/>
    <p:sldId id="274" r:id="rId15"/>
    <p:sldId id="275" r:id="rId16"/>
    <p:sldId id="277" r:id="rId17"/>
    <p:sldId id="280" r:id="rId18"/>
    <p:sldId id="282" r:id="rId19"/>
    <p:sldId id="283" r:id="rId20"/>
    <p:sldId id="284" r:id="rId21"/>
    <p:sldId id="286" r:id="rId22"/>
    <p:sldId id="287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1" r:id="rId33"/>
    <p:sldId id="302" r:id="rId34"/>
    <p:sldId id="303" r:id="rId35"/>
    <p:sldId id="304" r:id="rId36"/>
    <p:sldId id="306" r:id="rId37"/>
    <p:sldId id="307" r:id="rId38"/>
    <p:sldId id="308" r:id="rId39"/>
    <p:sldId id="360" r:id="rId40"/>
    <p:sldId id="309" r:id="rId41"/>
    <p:sldId id="310" r:id="rId42"/>
    <p:sldId id="311" r:id="rId43"/>
    <p:sldId id="313" r:id="rId44"/>
    <p:sldId id="314" r:id="rId45"/>
    <p:sldId id="315" r:id="rId46"/>
    <p:sldId id="316" r:id="rId47"/>
    <p:sldId id="317" r:id="rId48"/>
    <p:sldId id="319" r:id="rId49"/>
    <p:sldId id="320" r:id="rId50"/>
    <p:sldId id="321" r:id="rId51"/>
    <p:sldId id="324" r:id="rId52"/>
    <p:sldId id="325" r:id="rId53"/>
    <p:sldId id="326" r:id="rId54"/>
    <p:sldId id="327" r:id="rId55"/>
    <p:sldId id="329" r:id="rId56"/>
    <p:sldId id="330" r:id="rId57"/>
    <p:sldId id="332" r:id="rId58"/>
    <p:sldId id="334" r:id="rId59"/>
    <p:sldId id="335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5" r:id="rId68"/>
    <p:sldId id="359" r:id="rId69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s:/www.cs.kent.ac.uk/people/staff/dat/miranda/whyfp90.pdf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2527300" y="3955186"/>
            <a:ext cx="8200076" cy="373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400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7200" spc="7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600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  <a:r>
              <a:rPr lang="en-US" altLang="zh-CN" sz="7200" spc="7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60" dirty="0" smtClean="0">
                <a:solidFill>
                  <a:srgbClr val="FDFEFD"/>
                </a:solidFill>
                <a:latin typeface="Times New Roman"/>
                <a:ea typeface="Times New Roman"/>
              </a:rPr>
              <a:t>Sharing</a:t>
            </a:r>
            <a:endParaRPr lang="en-US" altLang="zh-CN" sz="7200" spc="136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954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5"/>
              </a:lnSpc>
            </a:pPr>
            <a:endParaRPr lang="en-US" dirty="0" smtClean="0"/>
          </a:p>
          <a:p>
            <a:pPr marL="0" indent="3911600">
              <a:lnSpc>
                <a:spcPct val="104999"/>
              </a:lnSpc>
            </a:pPr>
            <a:r>
              <a:rPr lang="en-US" altLang="zh-CN" sz="1800" spc="175" dirty="0">
                <a:solidFill>
                  <a:srgbClr val="FDFEFD"/>
                </a:solidFill>
                <a:latin typeface="Times New Roman"/>
                <a:ea typeface="Times New Rom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33"/>
          <p:cNvSpPr txBox="1"/>
          <p:nvPr/>
        </p:nvSpPr>
        <p:spPr>
          <a:xfrm>
            <a:off x="1181100" y="335686"/>
            <a:ext cx="10888798" cy="9021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295400">
              <a:lnSpc>
                <a:spcPct val="104999"/>
              </a:lnSpc>
            </a:pPr>
            <a:r>
              <a:rPr lang="en-US" altLang="zh-CN" sz="7200" spc="1014" dirty="0">
                <a:solidFill>
                  <a:srgbClr val="FDFEFD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7200" spc="18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85" dirty="0">
                <a:solidFill>
                  <a:srgbClr val="FDFEFD"/>
                </a:solidFill>
                <a:latin typeface="Times New Roman"/>
                <a:ea typeface="Times New Roman"/>
              </a:rPr>
              <a:t>Methods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zh-CN" altLang="en-US" sz="3600" spc="655" dirty="0" smtClean="0">
                <a:solidFill>
                  <a:srgbClr val="FDFEFD"/>
                </a:solidFill>
                <a:latin typeface="Times New Roman"/>
                <a:ea typeface="Times New Roman"/>
              </a:rPr>
              <a:t>接口可以支持非抽象方法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endParaRPr lang="en-US" altLang="zh-CN" sz="3600" spc="715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4999"/>
              </a:lnSpc>
            </a:pPr>
            <a:endParaRPr lang="en-US" altLang="zh-CN" sz="3600" spc="71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ct val="104999"/>
              </a:lnSpc>
            </a:pPr>
            <a:r>
              <a:rPr lang="zh-CN" altLang="en-US" sz="3600" spc="640" dirty="0">
                <a:solidFill>
                  <a:srgbClr val="FDFEFD"/>
                </a:solidFill>
                <a:latin typeface="Times New Roman"/>
              </a:rPr>
              <a:t>随着时间的发展，</a:t>
            </a:r>
            <a:r>
              <a:rPr lang="en-US" altLang="zh-CN" sz="3600" spc="640" dirty="0">
                <a:solidFill>
                  <a:srgbClr val="FDFEFD"/>
                </a:solidFill>
                <a:latin typeface="Times New Roman"/>
              </a:rPr>
              <a:t>API</a:t>
            </a:r>
            <a:r>
              <a:rPr lang="zh-CN" altLang="en-US" sz="3600" spc="640" dirty="0">
                <a:solidFill>
                  <a:srgbClr val="FDFEFD"/>
                </a:solidFill>
                <a:latin typeface="Times New Roman"/>
              </a:rPr>
              <a:t>易维护易扩展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hangingPunct="0">
              <a:lnSpc>
                <a:spcPct val="124583"/>
              </a:lnSpc>
            </a:pPr>
            <a:r>
              <a:rPr lang="zh-CN" altLang="en-US" sz="3600" spc="594" dirty="0" smtClean="0">
                <a:solidFill>
                  <a:srgbClr val="FDFEFD"/>
                </a:solidFill>
                <a:latin typeface="Times New Roman"/>
                <a:ea typeface="Times New Roman"/>
              </a:rPr>
              <a:t>消除一些不必要的工具类</a:t>
            </a:r>
            <a:endParaRPr lang="en-US" altLang="zh-CN" sz="3600" spc="59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189" dirty="0" smtClean="0">
                <a:solidFill>
                  <a:srgbClr val="FDFEFD"/>
                </a:solidFill>
                <a:latin typeface="Times New Roman"/>
                <a:ea typeface="Times New Roman"/>
              </a:rPr>
              <a:t>10</a:t>
            </a:r>
            <a:endParaRPr lang="en-US" altLang="zh-CN" sz="1800" spc="18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35"/>
          <p:cNvSpPr txBox="1"/>
          <p:nvPr/>
        </p:nvSpPr>
        <p:spPr>
          <a:xfrm>
            <a:off x="520700" y="419318"/>
            <a:ext cx="12286938" cy="9182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6100" spc="1394" dirty="0">
                <a:solidFill>
                  <a:srgbClr val="FDFEFD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6100" spc="6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100" spc="1160" dirty="0">
                <a:solidFill>
                  <a:srgbClr val="FDFEFD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100" spc="6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100" spc="1089" dirty="0">
                <a:solidFill>
                  <a:srgbClr val="FDFEFD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6100" spc="6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100" spc="1380" dirty="0">
                <a:solidFill>
                  <a:srgbClr val="FDFEFD"/>
                </a:solidFill>
                <a:latin typeface="Times New Roman"/>
                <a:ea typeface="Times New Roman"/>
              </a:rPr>
              <a:t>method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45"/>
              </a:lnSpc>
            </a:pPr>
            <a:endParaRPr lang="en-US" dirty="0" smtClean="0"/>
          </a:p>
          <a:p>
            <a:pPr marL="0" indent="2781300">
              <a:lnSpc>
                <a:spcPct val="104999"/>
              </a:lnSpc>
            </a:pPr>
            <a:r>
              <a:rPr lang="en-US" altLang="zh-CN" sz="3200" spc="505" dirty="0">
                <a:solidFill>
                  <a:srgbClr val="27292D"/>
                </a:solidFill>
                <a:latin typeface="Times New Roman"/>
                <a:ea typeface="Times New Roman"/>
              </a:rPr>
              <a:t>Iterable’s</a:t>
            </a:r>
            <a:r>
              <a:rPr lang="en-US" altLang="zh-CN" sz="3200" spc="34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05" dirty="0">
                <a:solidFill>
                  <a:srgbClr val="27292D"/>
                </a:solidFill>
                <a:latin typeface="Times New Roman"/>
                <a:ea typeface="Times New Roman"/>
              </a:rPr>
              <a:t>forEach</a:t>
            </a:r>
            <a:r>
              <a:rPr lang="en-US" altLang="zh-CN" sz="3200" spc="34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75" dirty="0">
                <a:solidFill>
                  <a:srgbClr val="27292D"/>
                </a:solidFill>
                <a:latin typeface="Times New Roman"/>
                <a:ea typeface="Times New Roman"/>
              </a:rPr>
              <a:t>method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9"/>
              </a:lnSpc>
            </a:pPr>
            <a:endParaRPr lang="en-US" dirty="0" smtClean="0"/>
          </a:p>
          <a:p>
            <a:pPr marL="0" indent="5842000">
              <a:lnSpc>
                <a:spcPct val="104999"/>
              </a:lnSpc>
            </a:pPr>
            <a:r>
              <a:rPr lang="en-US" altLang="zh-CN" sz="1800" spc="170" dirty="0" smtClean="0">
                <a:solidFill>
                  <a:srgbClr val="FDFEFD"/>
                </a:solidFill>
                <a:latin typeface="Times New Roman"/>
                <a:ea typeface="Times New Roman"/>
              </a:rPr>
              <a:t>11</a:t>
            </a:r>
            <a:endParaRPr lang="en-US" altLang="zh-CN" sz="1800" spc="17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1"/>
          <p:cNvSpPr txBox="1"/>
          <p:nvPr/>
        </p:nvSpPr>
        <p:spPr>
          <a:xfrm>
            <a:off x="546100" y="465615"/>
            <a:ext cx="12247507" cy="9136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5550" spc="914" dirty="0">
                <a:solidFill>
                  <a:srgbClr val="FDFEFD"/>
                </a:solidFill>
                <a:latin typeface="Times New Roman"/>
                <a:ea typeface="Times New Roman"/>
              </a:rPr>
              <a:t>Let’s</a:t>
            </a:r>
            <a:r>
              <a:rPr lang="en-US" altLang="zh-CN" sz="55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914" dirty="0">
                <a:solidFill>
                  <a:srgbClr val="FDFEFD"/>
                </a:solidFill>
                <a:latin typeface="Times New Roman"/>
                <a:ea typeface="Times New Roman"/>
              </a:rPr>
              <a:t>write</a:t>
            </a:r>
            <a:r>
              <a:rPr lang="en-US" altLang="zh-CN" sz="55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989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5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989" dirty="0">
                <a:solidFill>
                  <a:srgbClr val="FDFEFD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55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925" dirty="0">
                <a:solidFill>
                  <a:srgbClr val="FDFEFD"/>
                </a:solidFill>
                <a:latin typeface="Times New Roman"/>
                <a:ea typeface="Times New Roman"/>
              </a:rPr>
              <a:t>Calculator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635000" hangingPunct="0">
              <a:lnSpc>
                <a:spcPct val="207916"/>
              </a:lnSpc>
            </a:pPr>
            <a:r>
              <a:rPr lang="en-US" altLang="zh-CN" sz="3600" spc="615" dirty="0">
                <a:solidFill>
                  <a:srgbClr val="FDFEFD"/>
                </a:solidFill>
                <a:latin typeface="Times New Roman"/>
                <a:ea typeface="Times New Roman"/>
              </a:rPr>
              <a:t>Calculator</a:t>
            </a:r>
            <a:r>
              <a:rPr lang="en-US" altLang="zh-CN" sz="360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44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600" spc="3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84" dirty="0">
                <a:solidFill>
                  <a:srgbClr val="FDFEFD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584" dirty="0">
                <a:solidFill>
                  <a:srgbClr val="FDFEFD"/>
                </a:solidFill>
                <a:latin typeface="Times New Roman"/>
                <a:ea typeface="Times New Roman"/>
              </a:rPr>
              <a:t>BasicCalculator</a:t>
            </a:r>
            <a:r>
              <a:rPr lang="en-US" altLang="zh-CN" sz="3600" spc="3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90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600" spc="3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19" dirty="0">
                <a:solidFill>
                  <a:srgbClr val="FDFEFD"/>
                </a:solidFill>
                <a:latin typeface="Times New Roman"/>
                <a:ea typeface="Times New Roman"/>
              </a:rPr>
              <a:t>Implementation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 indent="5803900">
              <a:lnSpc>
                <a:spcPct val="104999"/>
              </a:lnSpc>
            </a:pPr>
            <a:r>
              <a:rPr lang="en-US" altLang="zh-CN" sz="1800" spc="254" dirty="0" smtClean="0">
                <a:solidFill>
                  <a:srgbClr val="FDFEFD"/>
                </a:solidFill>
                <a:latin typeface="Times New Roman"/>
                <a:ea typeface="Times New Roman"/>
              </a:rPr>
              <a:t>12</a:t>
            </a:r>
            <a:endParaRPr lang="en-US" altLang="zh-CN" sz="1800" spc="25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37"/>
          <p:cNvSpPr txBox="1"/>
          <p:nvPr/>
        </p:nvSpPr>
        <p:spPr>
          <a:xfrm>
            <a:off x="1181100" y="335686"/>
            <a:ext cx="10790849" cy="85459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04800">
              <a:lnSpc>
                <a:spcPct val="104999"/>
              </a:lnSpc>
            </a:pPr>
            <a:r>
              <a:rPr lang="en-US" altLang="zh-CN" sz="7200" spc="1150" dirty="0">
                <a:solidFill>
                  <a:srgbClr val="FDFEFD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7200" spc="17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080" dirty="0">
                <a:solidFill>
                  <a:srgbClr val="FDFEFD"/>
                </a:solidFill>
                <a:latin typeface="Times New Roman"/>
                <a:ea typeface="Times New Roman"/>
              </a:rPr>
              <a:t>inheritance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zh-CN" altLang="en-US" sz="3600" spc="694" dirty="0" smtClean="0">
                <a:solidFill>
                  <a:srgbClr val="FDFEFD"/>
                </a:solidFill>
                <a:latin typeface="Times New Roman"/>
                <a:ea typeface="Times New Roman"/>
              </a:rPr>
              <a:t>接口有定义方法的能力</a:t>
            </a:r>
            <a:r>
              <a:rPr lang="en-US" altLang="zh-CN" sz="3600" spc="694" dirty="0" smtClean="0">
                <a:solidFill>
                  <a:srgbClr val="FDFEFD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384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3600" spc="384" dirty="0" smtClean="0">
                <a:solidFill>
                  <a:srgbClr val="FDFEFD"/>
                </a:solidFill>
                <a:latin typeface="Times New Roman"/>
                <a:cs typeface="Times New Roman"/>
              </a:rPr>
              <a:t>我们可以拥有多种行为的接口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5156200">
              <a:lnSpc>
                <a:spcPct val="104999"/>
              </a:lnSpc>
            </a:pPr>
            <a:r>
              <a:rPr lang="en-US" altLang="zh-CN" sz="1800" spc="3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13</a:t>
            </a:r>
            <a:endParaRPr lang="en-US" altLang="zh-CN" sz="1800" spc="35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39"/>
          <p:cNvSpPr txBox="1"/>
          <p:nvPr/>
        </p:nvSpPr>
        <p:spPr>
          <a:xfrm>
            <a:off x="482600" y="364059"/>
            <a:ext cx="12356828" cy="9237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6750" spc="1089" dirty="0">
                <a:solidFill>
                  <a:srgbClr val="FDFEFD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6750" spc="7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50" spc="1194" dirty="0">
                <a:solidFill>
                  <a:srgbClr val="FDFEFD"/>
                </a:solidFill>
                <a:latin typeface="Times New Roman"/>
                <a:ea typeface="Times New Roman"/>
              </a:rPr>
              <a:t>Class</a:t>
            </a:r>
            <a:r>
              <a:rPr lang="en-US" altLang="zh-CN" sz="6750" spc="7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50" spc="1225" dirty="0">
                <a:solidFill>
                  <a:srgbClr val="FDFEFD"/>
                </a:solidFill>
                <a:latin typeface="Times New Roman"/>
                <a:ea typeface="Times New Roman"/>
              </a:rPr>
              <a:t>Hierarchy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9"/>
              </a:lnSpc>
            </a:pPr>
            <a:endParaRPr lang="en-US" dirty="0" smtClean="0"/>
          </a:p>
          <a:p>
            <a:pPr marL="0" indent="5892800">
              <a:lnSpc>
                <a:spcPct val="104999"/>
              </a:lnSpc>
            </a:pPr>
            <a:r>
              <a:rPr lang="en-US" altLang="zh-CN" sz="1800" spc="129" dirty="0" smtClean="0">
                <a:solidFill>
                  <a:srgbClr val="FDFEFD"/>
                </a:solidFill>
                <a:latin typeface="Times New Roman"/>
                <a:ea typeface="Times New Roman"/>
              </a:rPr>
              <a:t>14</a:t>
            </a:r>
            <a:endParaRPr lang="en-US" altLang="zh-CN" sz="1800" spc="12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41"/>
          <p:cNvSpPr txBox="1"/>
          <p:nvPr/>
        </p:nvSpPr>
        <p:spPr>
          <a:xfrm>
            <a:off x="520700" y="419318"/>
            <a:ext cx="12289352" cy="9182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6100" spc="989" dirty="0">
                <a:solidFill>
                  <a:srgbClr val="FDFEFD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6100" spc="58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100" spc="914" dirty="0">
                <a:solidFill>
                  <a:srgbClr val="FDFEFD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6100" spc="58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100" spc="1025" dirty="0">
                <a:solidFill>
                  <a:srgbClr val="FDFEFD"/>
                </a:solidFill>
                <a:latin typeface="Times New Roman"/>
                <a:ea typeface="Times New Roman"/>
              </a:rPr>
              <a:t>Hierarchy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4"/>
              </a:lnSpc>
            </a:pPr>
            <a:endParaRPr lang="en-US" dirty="0" smtClean="0"/>
          </a:p>
          <a:p>
            <a:pPr marL="0" indent="5842000">
              <a:lnSpc>
                <a:spcPct val="104999"/>
              </a:lnSpc>
            </a:pPr>
            <a:r>
              <a:rPr lang="en-US" altLang="zh-CN" sz="1800" spc="220" dirty="0" smtClean="0">
                <a:solidFill>
                  <a:srgbClr val="FDFEFD"/>
                </a:solidFill>
                <a:latin typeface="Times New Roman"/>
                <a:ea typeface="Times New Roman"/>
              </a:rPr>
              <a:t>15</a:t>
            </a:r>
            <a:endParaRPr lang="en-US" altLang="zh-CN" sz="1800" spc="22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45"/>
          <p:cNvSpPr txBox="1"/>
          <p:nvPr/>
        </p:nvSpPr>
        <p:spPr>
          <a:xfrm>
            <a:off x="1358900" y="3789321"/>
            <a:ext cx="10302985" cy="588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79700">
              <a:lnSpc>
                <a:spcPct val="104999"/>
              </a:lnSpc>
            </a:pPr>
            <a:r>
              <a:rPr lang="en-US" altLang="zh-CN" sz="6700" spc="935" dirty="0">
                <a:solidFill>
                  <a:srgbClr val="FDFEFD"/>
                </a:solidFill>
                <a:latin typeface="Times New Roman"/>
                <a:ea typeface="Times New Roman"/>
              </a:rPr>
              <a:t>Section</a:t>
            </a:r>
            <a:r>
              <a:rPr lang="en-US" altLang="zh-CN" sz="6700" spc="16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00" spc="1100" dirty="0">
                <a:solidFill>
                  <a:srgbClr val="FDFEFD"/>
                </a:solidFill>
                <a:latin typeface="Times New Roman"/>
                <a:ea typeface="Times New Roman"/>
              </a:rPr>
              <a:t>02</a:t>
            </a:r>
          </a:p>
          <a:p>
            <a:pPr marL="0">
              <a:lnSpc>
                <a:spcPct val="104999"/>
              </a:lnSpc>
              <a:spcBef>
                <a:spcPts val="154"/>
              </a:spcBef>
            </a:pPr>
            <a:r>
              <a:rPr lang="en-US" altLang="zh-CN" sz="6700" spc="1230" dirty="0">
                <a:solidFill>
                  <a:srgbClr val="FDFEFD"/>
                </a:solidFill>
                <a:latin typeface="Times New Roman"/>
                <a:ea typeface="Times New Roman"/>
              </a:rPr>
              <a:t>Functional</a:t>
            </a:r>
            <a:r>
              <a:rPr lang="en-US" altLang="zh-CN" sz="6700" spc="166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00" spc="1380" dirty="0">
                <a:solidFill>
                  <a:srgbClr val="FDFEFD"/>
                </a:solidFill>
                <a:latin typeface="Times New Roman"/>
                <a:ea typeface="Times New Roman"/>
              </a:rPr>
              <a:t>Paradigm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marL="0" indent="5016500">
              <a:lnSpc>
                <a:spcPct val="104999"/>
              </a:lnSpc>
            </a:pPr>
            <a:r>
              <a:rPr lang="en-US" altLang="zh-CN" sz="1800" spc="104" dirty="0" smtClean="0">
                <a:solidFill>
                  <a:srgbClr val="FDFEFD"/>
                </a:solidFill>
                <a:latin typeface="Times New Roman"/>
                <a:ea typeface="Times New Roman"/>
              </a:rPr>
              <a:t>16</a:t>
            </a:r>
            <a:endParaRPr lang="en-US" altLang="zh-CN" sz="1800" spc="10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14" y="-170688"/>
            <a:ext cx="13007340" cy="9753600"/>
          </a:xfrm>
          <a:prstGeom prst="rect">
            <a:avLst/>
          </a:prstGeom>
        </p:spPr>
      </p:pic>
      <p:sp>
        <p:nvSpPr>
          <p:cNvPr id="2" name="TextBox 51"/>
          <p:cNvSpPr txBox="1"/>
          <p:nvPr/>
        </p:nvSpPr>
        <p:spPr>
          <a:xfrm>
            <a:off x="292100" y="517902"/>
            <a:ext cx="12306712" cy="815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55600">
              <a:lnSpc>
                <a:spcPct val="105416"/>
              </a:lnSpc>
            </a:pPr>
            <a:r>
              <a:rPr lang="en-US" altLang="zh-CN" sz="5300" spc="930" dirty="0">
                <a:solidFill>
                  <a:srgbClr val="FDFEFD"/>
                </a:solidFill>
                <a:latin typeface="Times New Roman"/>
                <a:ea typeface="Times New Roman"/>
              </a:rPr>
              <a:t>Canonical</a:t>
            </a:r>
            <a:r>
              <a:rPr lang="en-US" altLang="zh-CN" sz="5300" spc="5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spc="1005" dirty="0">
                <a:solidFill>
                  <a:srgbClr val="FDFEFD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5300" spc="5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spc="2104" dirty="0">
                <a:solidFill>
                  <a:srgbClr val="FDFEFD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300" spc="5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spc="814" dirty="0">
                <a:solidFill>
                  <a:srgbClr val="FDFEFD"/>
                </a:solidFill>
                <a:latin typeface="Times New Roman"/>
                <a:ea typeface="Times New Roman"/>
              </a:rPr>
              <a:t>Factorial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marL="0" indent="38100">
              <a:lnSpc>
                <a:spcPct val="104999"/>
              </a:lnSpc>
            </a:pPr>
            <a:r>
              <a:rPr lang="en-US" altLang="zh-CN" sz="42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		</a:t>
            </a:r>
            <a:r>
              <a:rPr lang="zh-CN" altLang="en-US" sz="42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命令式</a:t>
            </a:r>
            <a:r>
              <a:rPr lang="en-US" altLang="zh-CN" sz="42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200" spc="85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r>
              <a:rPr lang="en-US" altLang="zh-CN" sz="4200" spc="919" dirty="0" smtClean="0">
                <a:solidFill>
                  <a:srgbClr val="FDFEFD"/>
                </a:solidFill>
                <a:latin typeface="Times New Roman"/>
                <a:ea typeface="Times New Roman"/>
              </a:rPr>
              <a:t>		</a:t>
            </a:r>
            <a:r>
              <a:rPr lang="zh-CN" altLang="en-US" sz="4200" spc="91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响应式</a:t>
            </a:r>
            <a:r>
              <a:rPr lang="en-US" altLang="zh-CN" sz="4200" spc="919" dirty="0" smtClean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endParaRPr lang="en-US" altLang="zh-CN" sz="4200" spc="91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marL="0" indent="1727200">
              <a:lnSpc>
                <a:spcPct val="104999"/>
              </a:lnSpc>
            </a:pPr>
            <a:r>
              <a:rPr lang="en-US" altLang="zh-CN" sz="4200" spc="300" dirty="0" smtClean="0">
                <a:solidFill>
                  <a:srgbClr val="FDFEFD"/>
                </a:solidFill>
                <a:latin typeface="Times New Roman"/>
                <a:ea typeface="Times New Roman"/>
              </a:rPr>
              <a:t> Scala</a:t>
            </a:r>
            <a:r>
              <a:rPr lang="en-US" altLang="zh-CN" sz="4200" spc="103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200" spc="40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55"/>
          <p:cNvSpPr txBox="1"/>
          <p:nvPr/>
        </p:nvSpPr>
        <p:spPr>
          <a:xfrm>
            <a:off x="495300" y="364059"/>
            <a:ext cx="12333825" cy="93370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6750" spc="1230" dirty="0">
                <a:solidFill>
                  <a:srgbClr val="FDFEFD"/>
                </a:solidFill>
                <a:latin typeface="Times New Roman"/>
                <a:ea typeface="Times New Roman"/>
              </a:rPr>
              <a:t>Functional</a:t>
            </a:r>
            <a:r>
              <a:rPr lang="en-US" altLang="zh-CN" sz="6750" spc="172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50" spc="1425" dirty="0">
                <a:solidFill>
                  <a:srgbClr val="FDFEFD"/>
                </a:solidFill>
                <a:latin typeface="Times New Roman"/>
                <a:ea typeface="Times New Roman"/>
              </a:rPr>
              <a:t>programming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4"/>
              </a:lnSpc>
            </a:pPr>
            <a:endParaRPr lang="en-US" dirty="0" smtClean="0"/>
          </a:p>
          <a:p>
            <a:pPr marL="114300" hangingPunct="0">
              <a:lnSpc>
                <a:spcPct val="125000"/>
              </a:lnSpc>
            </a:pPr>
            <a:r>
              <a:rPr lang="en-US" altLang="zh-CN" sz="3600" spc="700" dirty="0">
                <a:solidFill>
                  <a:srgbClr val="FDFEFD"/>
                </a:solidFill>
                <a:latin typeface="Times New Roman"/>
                <a:ea typeface="Times New Roman"/>
              </a:rPr>
              <a:t>“Functional</a:t>
            </a:r>
            <a:r>
              <a:rPr lang="en-US" altLang="zh-CN" sz="3600" spc="4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10" dirty="0">
                <a:solidFill>
                  <a:srgbClr val="FDFEFD"/>
                </a:solidFill>
                <a:latin typeface="Times New Roman"/>
                <a:ea typeface="Times New Roman"/>
              </a:rPr>
              <a:t>programming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65" dirty="0">
                <a:solidFill>
                  <a:srgbClr val="FDFEFD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30" dirty="0">
                <a:solidFill>
                  <a:srgbClr val="FDFEFD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3600" spc="4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0" dirty="0">
                <a:solidFill>
                  <a:srgbClr val="FDFEFD"/>
                </a:solidFill>
                <a:latin typeface="Times New Roman"/>
                <a:ea typeface="Times New Roman"/>
              </a:rPr>
              <a:t>called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44" dirty="0">
                <a:solidFill>
                  <a:srgbClr val="FDFEFD"/>
                </a:solidFill>
                <a:latin typeface="Times New Roman"/>
                <a:ea typeface="Times New Roman"/>
              </a:rPr>
              <a:t>because</a:t>
            </a:r>
            <a:r>
              <a:rPr lang="en-US" altLang="zh-CN" sz="3600" spc="4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40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94" dirty="0">
                <a:solidFill>
                  <a:srgbClr val="FDFEFD"/>
                </a:solidFill>
                <a:latin typeface="Times New Roman"/>
                <a:ea typeface="Times New Roman"/>
              </a:rPr>
              <a:t>program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5" dirty="0">
                <a:solidFill>
                  <a:srgbClr val="FDFEFD"/>
                </a:solidFill>
                <a:latin typeface="Times New Roman"/>
                <a:ea typeface="Times New Roman"/>
              </a:rPr>
              <a:t>consists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30" dirty="0">
                <a:solidFill>
                  <a:srgbClr val="FDFEFD"/>
                </a:solidFill>
                <a:latin typeface="Times New Roman"/>
                <a:ea typeface="Times New Roman"/>
              </a:rPr>
              <a:t>entirely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0" dirty="0">
                <a:solidFill>
                  <a:srgbClr val="FDFEFD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30" dirty="0">
                <a:solidFill>
                  <a:srgbClr val="FDFEFD"/>
                </a:solidFill>
                <a:latin typeface="Times New Roman"/>
                <a:ea typeface="Times New Roman"/>
              </a:rPr>
              <a:t>functio</a:t>
            </a:r>
            <a:r>
              <a:rPr lang="en-US" altLang="zh-CN" sz="3600" spc="525" dirty="0">
                <a:solidFill>
                  <a:srgbClr val="FDFEFD"/>
                </a:solidFill>
                <a:latin typeface="Times New Roman"/>
                <a:ea typeface="Times New Roman"/>
              </a:rPr>
              <a:t>ns.”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2838254">
              <a:lnSpc>
                <a:spcPct val="104999"/>
              </a:lnSpc>
            </a:pPr>
            <a:r>
              <a:rPr lang="en-US" altLang="zh-CN" sz="3600" spc="465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00" spc="3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0" dirty="0">
                <a:solidFill>
                  <a:srgbClr val="FDFEFD"/>
                </a:solidFill>
                <a:latin typeface="Times New Roman"/>
                <a:ea typeface="Times New Roman"/>
              </a:rPr>
              <a:t>John</a:t>
            </a:r>
            <a:r>
              <a:rPr lang="en-US" altLang="zh-CN" sz="2400" spc="2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FDFEFD"/>
                </a:solidFill>
                <a:latin typeface="Times New Roman"/>
                <a:ea typeface="Times New Roman"/>
              </a:rPr>
              <a:t>Hughes,</a:t>
            </a:r>
            <a:r>
              <a:rPr lang="en-US" altLang="zh-CN" sz="2400" spc="2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u="sng" spc="609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ea typeface="Times New Roman"/>
                <a:hlinkClick r:id="rId3"/>
              </a:rPr>
              <a:t>Why</a:t>
            </a:r>
            <a:r>
              <a:rPr lang="en-US" altLang="zh-CN" sz="2400" u="sng" spc="240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400" u="sng" spc="400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ea typeface="Times New Roman"/>
                <a:hlinkClick r:id=""/>
              </a:rPr>
              <a:t>Functional</a:t>
            </a:r>
            <a:r>
              <a:rPr lang="en-US" altLang="zh-CN" sz="2400" u="sng" spc="234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400" u="sng" spc="469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ea typeface="Times New Roman"/>
                <a:hlinkClick r:id=""/>
              </a:rPr>
              <a:t>Programming</a:t>
            </a:r>
            <a:r>
              <a:rPr lang="en-US" altLang="zh-CN" sz="2400" u="sng" spc="240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400" u="sng" spc="409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ea typeface="Times New Roman"/>
              </a:rPr>
              <a:t>Matters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marL="0" indent="5880100">
              <a:lnSpc>
                <a:spcPct val="104999"/>
              </a:lnSpc>
            </a:pPr>
            <a:r>
              <a:rPr lang="en-US" altLang="zh-CN" sz="1800" spc="135" dirty="0" smtClean="0">
                <a:solidFill>
                  <a:srgbClr val="FDFEFD"/>
                </a:solidFill>
                <a:latin typeface="Times New Roman"/>
                <a:ea typeface="Times New Roman"/>
              </a:rPr>
              <a:t>18</a:t>
            </a:r>
            <a:endParaRPr lang="en-US" altLang="zh-CN" sz="1800" spc="13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57"/>
          <p:cNvSpPr txBox="1"/>
          <p:nvPr/>
        </p:nvSpPr>
        <p:spPr>
          <a:xfrm>
            <a:off x="1181100" y="335686"/>
            <a:ext cx="11384236" cy="867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06400">
              <a:lnSpc>
                <a:spcPct val="104999"/>
              </a:lnSpc>
            </a:pPr>
            <a:r>
              <a:rPr lang="en-US" altLang="zh-CN" sz="7200" spc="1645" dirty="0">
                <a:solidFill>
                  <a:srgbClr val="FDFEFD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7200" spc="7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014" dirty="0">
                <a:solidFill>
                  <a:srgbClr val="FDFEFD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200" spc="7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55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200" spc="7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275" dirty="0">
                <a:solidFill>
                  <a:srgbClr val="FDFEFD"/>
                </a:solidFill>
                <a:latin typeface="Times New Roman"/>
                <a:ea typeface="Times New Roman"/>
              </a:rPr>
              <a:t>function?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zh-CN" altLang="en-US" sz="3600" spc="1175" dirty="0" smtClean="0">
                <a:solidFill>
                  <a:srgbClr val="FDFEFD"/>
                </a:solidFill>
                <a:latin typeface="Times New Roman"/>
                <a:ea typeface="Times New Roman"/>
              </a:rPr>
              <a:t>一</a:t>
            </a:r>
            <a:r>
              <a:rPr lang="zh-CN" altLang="en-US" sz="3600" spc="1175" dirty="0">
                <a:solidFill>
                  <a:srgbClr val="FDFEFD"/>
                </a:solidFill>
                <a:latin typeface="Times New Roman"/>
                <a:ea typeface="Times New Roman"/>
              </a:rPr>
              <a:t>种副作用的自由计算，当以相同的参数传递时，总是产生相同的值。</a:t>
            </a:r>
            <a:endParaRPr lang="en-US" altLang="zh-CN" sz="3600" spc="117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5168900">
              <a:lnSpc>
                <a:spcPct val="104999"/>
              </a:lnSpc>
            </a:pPr>
            <a:r>
              <a:rPr lang="en-US" altLang="zh-CN" sz="1800" spc="320" dirty="0" smtClean="0">
                <a:solidFill>
                  <a:srgbClr val="FDFEFD"/>
                </a:solidFill>
                <a:latin typeface="Times New Roman"/>
                <a:ea typeface="Times New Roman"/>
              </a:rPr>
              <a:t>19</a:t>
            </a:r>
            <a:endParaRPr lang="en-US" altLang="zh-CN" sz="1800" spc="32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5"/>
          <p:cNvSpPr txBox="1"/>
          <p:nvPr/>
        </p:nvSpPr>
        <p:spPr>
          <a:xfrm>
            <a:off x="1778000" y="513486"/>
            <a:ext cx="7960341" cy="9088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768600">
              <a:lnSpc>
                <a:spcPct val="104999"/>
              </a:lnSpc>
            </a:pPr>
            <a:r>
              <a:rPr lang="en-US" altLang="zh-CN" sz="7200" spc="1394" dirty="0">
                <a:solidFill>
                  <a:srgbClr val="FDFEFD"/>
                </a:solidFill>
                <a:latin typeface="Times New Roman"/>
                <a:ea typeface="Times New Roman"/>
              </a:rPr>
              <a:t>Age</a:t>
            </a:r>
            <a:r>
              <a:rPr lang="en-US" altLang="zh-CN" sz="7200" spc="1389" dirty="0">
                <a:solidFill>
                  <a:srgbClr val="FDFEFD"/>
                </a:solidFill>
                <a:latin typeface="Times New Roman"/>
                <a:ea typeface="Times New Roman"/>
              </a:rPr>
              <a:t>nda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hangingPunct="0">
              <a:lnSpc>
                <a:spcPct val="210416"/>
              </a:lnSpc>
            </a:pPr>
            <a:r>
              <a:rPr lang="en-US" altLang="zh-CN" sz="2850" spc="580" dirty="0">
                <a:solidFill>
                  <a:srgbClr val="FDFEFD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28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525" dirty="0">
                <a:solidFill>
                  <a:srgbClr val="FDFEFD"/>
                </a:solidFill>
                <a:latin typeface="Times New Roman"/>
                <a:ea typeface="Times New Roman"/>
              </a:rPr>
              <a:t>static</a:t>
            </a:r>
            <a:r>
              <a:rPr lang="en-US" altLang="zh-CN" sz="2850" spc="3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715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850" spc="3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584" dirty="0">
                <a:solidFill>
                  <a:srgbClr val="FDFEFD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28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719" dirty="0">
                <a:solidFill>
                  <a:srgbClr val="FDFEFD"/>
                </a:solidFill>
                <a:latin typeface="Times New Roman"/>
                <a:ea typeface="Times New Roman"/>
              </a:rPr>
              <a:t>methods</a:t>
            </a:r>
            <a:r>
              <a:rPr lang="en-US" altLang="zh-CN" sz="28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550" dirty="0">
                <a:solidFill>
                  <a:srgbClr val="FDFEFD"/>
                </a:solidFill>
                <a:latin typeface="Times New Roman"/>
                <a:ea typeface="Times New Roman"/>
              </a:rPr>
              <a:t>Functional</a:t>
            </a:r>
            <a:r>
              <a:rPr lang="en-US" altLang="zh-CN" sz="2850" spc="7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609" dirty="0">
                <a:solidFill>
                  <a:srgbClr val="FDFEFD"/>
                </a:solidFill>
                <a:latin typeface="Times New Roman"/>
                <a:ea typeface="Times New Roman"/>
              </a:rPr>
              <a:t>paradigm</a:t>
            </a:r>
          </a:p>
          <a:p>
            <a:pPr marL="0" hangingPunct="0">
              <a:lnSpc>
                <a:spcPct val="209166"/>
              </a:lnSpc>
            </a:pPr>
            <a:r>
              <a:rPr lang="en-US" altLang="zh-CN" sz="2850" spc="609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en-US" altLang="zh-CN" sz="2850" spc="5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475" dirty="0">
                <a:solidFill>
                  <a:srgbClr val="FDFEFD"/>
                </a:solidFill>
                <a:latin typeface="Times New Roman"/>
                <a:ea typeface="Times New Roman"/>
              </a:rPr>
              <a:t>expressions</a:t>
            </a:r>
            <a:r>
              <a:rPr lang="en-US" altLang="zh-CN" sz="28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850" spc="509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2850" spc="-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590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8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850" spc="510" dirty="0">
                <a:solidFill>
                  <a:srgbClr val="FDFEFD"/>
                </a:solidFill>
                <a:latin typeface="Times New Roman"/>
                <a:ea typeface="Times New Roman"/>
              </a:rPr>
              <a:t>Coll</a:t>
            </a:r>
            <a:r>
              <a:rPr lang="en-US" altLang="zh-CN" sz="2850" spc="505" dirty="0">
                <a:solidFill>
                  <a:srgbClr val="FDFEFD"/>
                </a:solidFill>
                <a:latin typeface="Times New Roman"/>
                <a:ea typeface="Times New Roman"/>
              </a:rPr>
              <a:t>ectors</a:t>
            </a:r>
          </a:p>
          <a:p>
            <a:pPr marL="0">
              <a:lnSpc>
                <a:spcPct val="106250"/>
              </a:lnSpc>
            </a:pPr>
            <a:r>
              <a:rPr lang="en-US" altLang="zh-CN" sz="2850" spc="485" dirty="0">
                <a:solidFill>
                  <a:srgbClr val="FDFEFD"/>
                </a:solidFill>
                <a:latin typeface="Times New Roman"/>
                <a:ea typeface="Times New Roman"/>
              </a:rPr>
              <a:t>Opti</a:t>
            </a:r>
            <a:r>
              <a:rPr lang="en-US" altLang="zh-CN" sz="2850" spc="480" dirty="0">
                <a:solidFill>
                  <a:srgbClr val="FDFEFD"/>
                </a:solidFill>
                <a:latin typeface="Times New Roman"/>
                <a:ea typeface="Times New Roman"/>
              </a:rPr>
              <a:t>onal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4"/>
              </a:lnSpc>
            </a:pPr>
            <a:endParaRPr lang="en-US" dirty="0" smtClean="0"/>
          </a:p>
          <a:p>
            <a:pPr marL="0">
              <a:lnSpc>
                <a:spcPct val="106250"/>
              </a:lnSpc>
            </a:pPr>
            <a:r>
              <a:rPr lang="en-US" altLang="zh-CN" sz="2850" spc="530" dirty="0">
                <a:solidFill>
                  <a:srgbClr val="FDFEFD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2850" spc="2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550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850" spc="2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594" dirty="0">
                <a:solidFill>
                  <a:srgbClr val="FDFEFD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850" spc="2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609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9"/>
              </a:lnSpc>
            </a:pPr>
            <a:endParaRPr lang="en-US" dirty="0" smtClean="0"/>
          </a:p>
          <a:p>
            <a:pPr marL="0" indent="4648200">
              <a:lnSpc>
                <a:spcPct val="104999"/>
              </a:lnSpc>
            </a:pPr>
            <a:r>
              <a:rPr lang="en-US" altLang="zh-CN" sz="1800" spc="325" dirty="0" smtClean="0">
                <a:solidFill>
                  <a:srgbClr val="FDFEFD"/>
                </a:solidFill>
                <a:latin typeface="Times New Roman"/>
                <a:ea typeface="Times New Roman"/>
              </a:rPr>
              <a:t>2</a:t>
            </a:r>
            <a:endParaRPr lang="en-US" altLang="zh-CN" sz="1800" spc="32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59"/>
          <p:cNvSpPr txBox="1"/>
          <p:nvPr/>
        </p:nvSpPr>
        <p:spPr>
          <a:xfrm>
            <a:off x="1181100" y="1170782"/>
            <a:ext cx="10529379" cy="8681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1800">
              <a:lnSpc>
                <a:spcPct val="105416"/>
              </a:lnSpc>
            </a:pPr>
            <a:r>
              <a:rPr lang="en-US" altLang="zh-CN" sz="3950" spc="1055" dirty="0">
                <a:solidFill>
                  <a:srgbClr val="FDFEFD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395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25" dirty="0">
                <a:solidFill>
                  <a:srgbClr val="FDFEFD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395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960" dirty="0">
                <a:solidFill>
                  <a:srgbClr val="FDFEFD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95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90" dirty="0">
                <a:solidFill>
                  <a:srgbClr val="FDFEFD"/>
                </a:solidFill>
                <a:latin typeface="Times New Roman"/>
                <a:ea typeface="Times New Roman"/>
              </a:rPr>
              <a:t>embrace</a:t>
            </a:r>
            <a:r>
              <a:rPr lang="en-US" altLang="zh-CN" sz="395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659" dirty="0">
                <a:solidFill>
                  <a:srgbClr val="FDFEFD"/>
                </a:solidFill>
                <a:latin typeface="Times New Roman"/>
                <a:ea typeface="Times New Roman"/>
              </a:rPr>
              <a:t>functional</a:t>
            </a:r>
          </a:p>
          <a:p>
            <a:pPr marL="0" indent="3454400">
              <a:lnSpc>
                <a:spcPct val="105416"/>
              </a:lnSpc>
              <a:spcBef>
                <a:spcPts val="100"/>
              </a:spcBef>
            </a:pPr>
            <a:r>
              <a:rPr lang="en-US" altLang="zh-CN" sz="3950" spc="725" dirty="0">
                <a:solidFill>
                  <a:srgbClr val="FDFEFD"/>
                </a:solidFill>
                <a:latin typeface="Times New Roman"/>
                <a:ea typeface="Times New Roman"/>
              </a:rPr>
              <a:t>pr</a:t>
            </a:r>
            <a:r>
              <a:rPr lang="en-US" altLang="zh-CN" sz="3950" spc="719" dirty="0">
                <a:solidFill>
                  <a:srgbClr val="FDFEFD"/>
                </a:solidFill>
                <a:latin typeface="Times New Roman"/>
                <a:ea typeface="Times New Roman"/>
              </a:rPr>
              <a:t>ogramming?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5"/>
              </a:lnSpc>
            </a:pPr>
            <a:endParaRPr lang="en-US" dirty="0" smtClean="0"/>
          </a:p>
          <a:p>
            <a:pPr>
              <a:lnSpc>
                <a:spcPct val="104999"/>
              </a:lnSpc>
            </a:pPr>
            <a:r>
              <a:rPr lang="zh-CN" altLang="en-US" sz="3600" spc="684" dirty="0" smtClean="0">
                <a:solidFill>
                  <a:srgbClr val="FDFEFD"/>
                </a:solidFill>
                <a:latin typeface="Times New Roman"/>
                <a:ea typeface="Times New Roman"/>
              </a:rPr>
              <a:t>函数</a:t>
            </a:r>
            <a:r>
              <a:rPr lang="zh-CN" altLang="en-US" sz="3600" spc="684" dirty="0">
                <a:solidFill>
                  <a:srgbClr val="FDFEFD"/>
                </a:solidFill>
                <a:latin typeface="Times New Roman"/>
                <a:ea typeface="Times New Roman"/>
              </a:rPr>
              <a:t>式程序更简单</a:t>
            </a:r>
          </a:p>
          <a:p>
            <a:pPr marL="0">
              <a:lnSpc>
                <a:spcPct val="104999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>
              <a:lnSpc>
                <a:spcPct val="104999"/>
              </a:lnSpc>
            </a:pPr>
            <a:r>
              <a:rPr lang="zh-CN" altLang="en-US" sz="3600" spc="684" dirty="0">
                <a:solidFill>
                  <a:srgbClr val="FDFEFD"/>
                </a:solidFill>
                <a:latin typeface="Times New Roman"/>
                <a:ea typeface="Times New Roman"/>
              </a:rPr>
              <a:t>无副作用</a:t>
            </a:r>
            <a:endParaRPr lang="en-US" altLang="zh-CN" sz="3600" spc="68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>
              <a:lnSpc>
                <a:spcPct val="104999"/>
              </a:lnSpc>
            </a:pPr>
            <a:r>
              <a:rPr lang="zh-CN" altLang="en-US" sz="3600" spc="590" dirty="0">
                <a:solidFill>
                  <a:srgbClr val="FDFEFD"/>
                </a:solidFill>
                <a:latin typeface="Times New Roman"/>
                <a:ea typeface="Times New Roman"/>
              </a:rPr>
              <a:t>更少的并发问题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25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139" dirty="0" smtClean="0">
                <a:solidFill>
                  <a:srgbClr val="FDFEFD"/>
                </a:solidFill>
                <a:latin typeface="Times New Roman"/>
                <a:ea typeface="Times New Roman"/>
              </a:rPr>
              <a:t>20</a:t>
            </a:r>
            <a:endParaRPr lang="en-US" altLang="zh-CN" sz="1800" spc="13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63"/>
          <p:cNvSpPr txBox="1"/>
          <p:nvPr/>
        </p:nvSpPr>
        <p:spPr>
          <a:xfrm>
            <a:off x="914400" y="335686"/>
            <a:ext cx="11507824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235" dirty="0">
                <a:solidFill>
                  <a:srgbClr val="FDFEFD"/>
                </a:solidFill>
                <a:latin typeface="Times New Roman"/>
                <a:ea typeface="Times New Roman"/>
              </a:rPr>
              <a:t>Functional</a:t>
            </a:r>
            <a:r>
              <a:rPr lang="en-US" altLang="zh-CN" sz="7200" spc="181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94" dirty="0">
                <a:solidFill>
                  <a:srgbClr val="FDFEFD"/>
                </a:solidFill>
                <a:latin typeface="Times New Roman"/>
                <a:ea typeface="Times New Roman"/>
              </a:rPr>
              <a:t>Languages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165100" hangingPunct="0">
              <a:lnSpc>
                <a:spcPct val="205416"/>
              </a:lnSpc>
            </a:pPr>
            <a:r>
              <a:rPr lang="en-US" altLang="zh-CN" sz="3000" spc="450" dirty="0">
                <a:solidFill>
                  <a:srgbClr val="FDFEFD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3000" spc="440" dirty="0">
                <a:solidFill>
                  <a:srgbClr val="FDFEFD"/>
                </a:solidFill>
                <a:latin typeface="Times New Roman"/>
                <a:ea typeface="Times New Roman"/>
              </a:rPr>
              <a:t>kell</a:t>
            </a:r>
            <a:r>
              <a:rPr lang="en-US" altLang="zh-CN" sz="30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000" spc="-45" dirty="0">
                <a:solidFill>
                  <a:srgbClr val="FDFEFD"/>
                </a:solidFill>
                <a:latin typeface="Times New Roman"/>
                <a:ea typeface="Times New Roman"/>
              </a:rPr>
              <a:t>ML</a:t>
            </a:r>
            <a:r>
              <a:rPr lang="en-US" altLang="zh-CN" sz="30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000" spc="569" dirty="0">
                <a:solidFill>
                  <a:srgbClr val="FDFEFD"/>
                </a:solidFill>
                <a:latin typeface="Times New Roman"/>
                <a:ea typeface="Times New Roman"/>
              </a:rPr>
              <a:t>Erl</a:t>
            </a:r>
            <a:r>
              <a:rPr lang="en-US" altLang="zh-CN" sz="3000" spc="559" dirty="0">
                <a:solidFill>
                  <a:srgbClr val="FDFEFD"/>
                </a:solidFill>
                <a:latin typeface="Times New Roman"/>
                <a:ea typeface="Times New Roman"/>
              </a:rPr>
              <a:t>ang</a:t>
            </a:r>
          </a:p>
          <a:p>
            <a:pPr marL="165100" hangingPunct="0">
              <a:lnSpc>
                <a:spcPct val="205416"/>
              </a:lnSpc>
            </a:pPr>
            <a:r>
              <a:rPr lang="en-US" altLang="zh-CN" sz="3000" spc="715" dirty="0">
                <a:solidFill>
                  <a:srgbClr val="FDFEFD"/>
                </a:solidFill>
                <a:latin typeface="Times New Roman"/>
                <a:ea typeface="Times New Roman"/>
              </a:rPr>
              <a:t>F#</a:t>
            </a:r>
            <a:r>
              <a:rPr lang="en-US" altLang="zh-CN" sz="30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59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0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594" dirty="0">
                <a:solidFill>
                  <a:srgbClr val="FDFEFD"/>
                </a:solidFill>
                <a:latin typeface="Times New Roman"/>
                <a:ea typeface="Times New Roman"/>
              </a:rPr>
              <a:t>(Hybrid)</a:t>
            </a:r>
            <a:r>
              <a:rPr lang="en-US" altLang="zh-CN" sz="30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000" spc="484" dirty="0">
                <a:solidFill>
                  <a:srgbClr val="FDFEFD"/>
                </a:solidFill>
                <a:latin typeface="Times New Roman"/>
                <a:ea typeface="Times New Roman"/>
              </a:rPr>
              <a:t>Scala</a:t>
            </a:r>
            <a:r>
              <a:rPr lang="en-US" altLang="zh-CN" sz="3000" spc="2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9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000" spc="2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90" dirty="0">
                <a:solidFill>
                  <a:srgbClr val="FDFEFD"/>
                </a:solidFill>
                <a:latin typeface="Times New Roman"/>
                <a:ea typeface="Times New Roman"/>
              </a:rPr>
              <a:t>(Hybrid)</a:t>
            </a:r>
            <a:r>
              <a:rPr lang="en-US" altLang="zh-CN" sz="30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000" spc="515" dirty="0">
                <a:solidFill>
                  <a:srgbClr val="FDFEFD"/>
                </a:solidFill>
                <a:latin typeface="Times New Roman"/>
                <a:ea typeface="Times New Roman"/>
              </a:rPr>
              <a:t>Clo</a:t>
            </a:r>
            <a:r>
              <a:rPr lang="en-US" altLang="zh-CN" sz="3000" spc="505" dirty="0">
                <a:solidFill>
                  <a:srgbClr val="FDFEFD"/>
                </a:solidFill>
                <a:latin typeface="Times New Roman"/>
                <a:ea typeface="Times New Roman"/>
              </a:rPr>
              <a:t>jure</a:t>
            </a:r>
          </a:p>
          <a:p>
            <a:pPr marL="0" indent="165100">
              <a:lnSpc>
                <a:spcPct val="104583"/>
              </a:lnSpc>
            </a:pPr>
            <a:r>
              <a:rPr lang="en-US" altLang="zh-CN" sz="3000" spc="565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3000" spc="32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644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  <a:r>
              <a:rPr lang="en-US" altLang="zh-CN" sz="3000" spc="32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25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000" spc="32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555" dirty="0">
                <a:solidFill>
                  <a:srgbClr val="FDFEFD"/>
                </a:solidFill>
                <a:latin typeface="Times New Roman"/>
                <a:ea typeface="Times New Roman"/>
              </a:rPr>
              <a:t>(Hybrid)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 indent="5435600">
              <a:lnSpc>
                <a:spcPct val="104999"/>
              </a:lnSpc>
            </a:pPr>
            <a:r>
              <a:rPr lang="en-US" altLang="zh-CN" sz="1800" spc="254" dirty="0" smtClean="0">
                <a:solidFill>
                  <a:srgbClr val="FDFEFD"/>
                </a:solidFill>
                <a:latin typeface="Times New Roman"/>
                <a:ea typeface="Times New Roman"/>
              </a:rPr>
              <a:t>21</a:t>
            </a:r>
            <a:endParaRPr lang="en-US" altLang="zh-CN" sz="1800" spc="25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-353568"/>
            <a:ext cx="13007340" cy="9753600"/>
          </a:xfrm>
          <a:prstGeom prst="rect">
            <a:avLst/>
          </a:prstGeom>
        </p:spPr>
      </p:pic>
      <p:sp>
        <p:nvSpPr>
          <p:cNvPr id="2" name="TextBox 65"/>
          <p:cNvSpPr txBox="1"/>
          <p:nvPr/>
        </p:nvSpPr>
        <p:spPr>
          <a:xfrm>
            <a:off x="520700" y="670032"/>
            <a:ext cx="12280413" cy="9225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4300" spc="980" dirty="0">
                <a:solidFill>
                  <a:srgbClr val="FDFEFD"/>
                </a:solidFill>
                <a:latin typeface="Times New Roman"/>
                <a:ea typeface="Times New Roman"/>
              </a:rPr>
              <a:t>Key</a:t>
            </a:r>
            <a:r>
              <a:rPr lang="en-US" altLang="zh-CN" sz="4300" spc="4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755" dirty="0">
                <a:solidFill>
                  <a:srgbClr val="FDFEFD"/>
                </a:solidFill>
                <a:latin typeface="Times New Roman"/>
                <a:ea typeface="Times New Roman"/>
              </a:rPr>
              <a:t>Functional</a:t>
            </a:r>
            <a:r>
              <a:rPr lang="en-US" altLang="zh-CN" sz="4300" spc="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885" dirty="0">
                <a:solidFill>
                  <a:srgbClr val="FDFEFD"/>
                </a:solidFill>
                <a:latin typeface="Times New Roman"/>
                <a:ea typeface="Times New Roman"/>
              </a:rPr>
              <a:t>Programming</a:t>
            </a:r>
            <a:r>
              <a:rPr lang="en-US" altLang="zh-CN" sz="4300" spc="4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825" dirty="0">
                <a:solidFill>
                  <a:srgbClr val="FDFEFD"/>
                </a:solidFill>
                <a:latin typeface="Times New Roman"/>
                <a:ea typeface="Times New Roman"/>
              </a:rPr>
              <a:t>Concepts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 indent="393700">
              <a:lnSpc>
                <a:spcPct val="104583"/>
              </a:lnSpc>
            </a:pPr>
            <a:r>
              <a:rPr lang="en-US" altLang="zh-CN" sz="1950" spc="375" dirty="0" smtClean="0">
                <a:solidFill>
                  <a:srgbClr val="FDFEFD"/>
                </a:solidFill>
                <a:latin typeface="Times New Roman"/>
                <a:ea typeface="Times New Roman"/>
              </a:rPr>
              <a:t>Functi</a:t>
            </a:r>
            <a:r>
              <a:rPr lang="en-US" altLang="zh-CN" sz="1950" spc="370" dirty="0" smtClean="0">
                <a:solidFill>
                  <a:srgbClr val="FDFEFD"/>
                </a:solidFill>
                <a:latin typeface="Times New Roman"/>
                <a:ea typeface="Times New Roman"/>
              </a:rPr>
              <a:t>on</a:t>
            </a:r>
            <a:endParaRPr lang="en-US" altLang="zh-CN" sz="1950" spc="37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en-US" altLang="zh-CN" sz="1950" spc="630" dirty="0" smtClean="0">
                <a:solidFill>
                  <a:srgbClr val="FDFEFD"/>
                </a:solidFill>
                <a:latin typeface="Times New Roman"/>
                <a:ea typeface="Times New Roman"/>
              </a:rPr>
              <a:t>	</a:t>
            </a:r>
            <a:r>
              <a:rPr lang="zh-CN" altLang="en-US" sz="1950" spc="395" dirty="0" smtClean="0">
                <a:solidFill>
                  <a:srgbClr val="FDFEFD"/>
                </a:solidFill>
                <a:latin typeface="Times New Roman"/>
                <a:ea typeface="Times New Roman"/>
              </a:rPr>
              <a:t>一</a:t>
            </a:r>
            <a:r>
              <a:rPr lang="zh-CN" altLang="en-US" sz="1950" spc="395" dirty="0">
                <a:solidFill>
                  <a:srgbClr val="FDFEFD"/>
                </a:solidFill>
                <a:latin typeface="Times New Roman"/>
                <a:ea typeface="Times New Roman"/>
              </a:rPr>
              <a:t>种副作用的自由计算，当以相同的参数传递时，总是产生相同的值。</a:t>
            </a:r>
            <a:endParaRPr lang="en-US" altLang="zh-CN" sz="1950" spc="39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904"/>
              </a:lnSpc>
            </a:pPr>
            <a:endParaRPr lang="en-US" dirty="0" smtClean="0"/>
          </a:p>
          <a:p>
            <a:pPr indent="393700">
              <a:lnSpc>
                <a:spcPct val="104583"/>
              </a:lnSpc>
            </a:pPr>
            <a:r>
              <a:rPr lang="zh-CN" altLang="en-US" sz="1950" spc="395" dirty="0">
                <a:solidFill>
                  <a:srgbClr val="FDFEFD"/>
                </a:solidFill>
                <a:latin typeface="Times New Roman"/>
                <a:ea typeface="Times New Roman"/>
              </a:rPr>
              <a:t>高阶函数</a:t>
            </a:r>
            <a:endParaRPr lang="en-US" altLang="zh-CN" sz="1950" spc="39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65200">
              <a:lnSpc>
                <a:spcPct val="104583"/>
              </a:lnSpc>
            </a:pPr>
            <a:r>
              <a:rPr lang="zh-CN" altLang="en-US" sz="1950" spc="37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将</a:t>
            </a:r>
            <a:r>
              <a:rPr lang="zh-CN" altLang="en-US" sz="1950" spc="379" dirty="0">
                <a:solidFill>
                  <a:srgbClr val="FDFEFD"/>
                </a:solidFill>
                <a:latin typeface="Times New Roman"/>
                <a:ea typeface="Times New Roman"/>
              </a:rPr>
              <a:t>函数作为参数或返回函数的函数</a:t>
            </a:r>
            <a:r>
              <a:rPr lang="zh-CN" altLang="en-US" sz="1950" spc="379" dirty="0" smtClean="0">
                <a:solidFill>
                  <a:srgbClr val="FDFEFD"/>
                </a:solidFill>
                <a:latin typeface="Times New Roman"/>
                <a:ea typeface="Times New Roman"/>
              </a:rPr>
              <a:t>。</a:t>
            </a:r>
            <a:endParaRPr lang="en-US" altLang="zh-CN" sz="1950" spc="37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indent="393700">
              <a:lnSpc>
                <a:spcPct val="104583"/>
              </a:lnSpc>
            </a:pPr>
            <a:r>
              <a:rPr lang="en-US" altLang="zh-CN" sz="1950" spc="379" dirty="0" smtClean="0">
                <a:solidFill>
                  <a:srgbClr val="FDFEFD"/>
                </a:solidFill>
                <a:latin typeface="Times New Roman"/>
                <a:ea typeface="Times New Roman"/>
              </a:rPr>
              <a:t>	</a:t>
            </a:r>
            <a:r>
              <a:rPr lang="zh-CN" altLang="en-US" sz="1950" spc="37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引用</a:t>
            </a:r>
            <a:r>
              <a:rPr lang="zh-CN" altLang="en-US" sz="1950" spc="379" dirty="0">
                <a:solidFill>
                  <a:srgbClr val="FDFEFD"/>
                </a:solidFill>
                <a:latin typeface="Times New Roman"/>
                <a:ea typeface="Times New Roman"/>
              </a:rPr>
              <a:t>透明</a:t>
            </a:r>
            <a:endParaRPr lang="en-US" altLang="zh-CN" sz="1950" spc="37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indent="965200">
              <a:lnSpc>
                <a:spcPct val="104583"/>
              </a:lnSpc>
            </a:pPr>
            <a:r>
              <a:rPr lang="zh-CN" altLang="en-US" sz="1950" spc="384" dirty="0">
                <a:solidFill>
                  <a:srgbClr val="FDFEFD"/>
                </a:solidFill>
                <a:latin typeface="Times New Roman"/>
                <a:ea typeface="Times New Roman"/>
              </a:rPr>
              <a:t>允许您用其值替换函数</a:t>
            </a:r>
          </a:p>
          <a:p>
            <a:pPr marL="0" indent="965200">
              <a:lnSpc>
                <a:spcPct val="104583"/>
              </a:lnSpc>
            </a:pPr>
            <a:endParaRPr lang="en-US" altLang="zh-CN" sz="1950" spc="384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indent="393700">
              <a:lnSpc>
                <a:spcPct val="104583"/>
              </a:lnSpc>
            </a:pPr>
            <a:r>
              <a:rPr lang="zh-CN" altLang="en-US" sz="1950" spc="384" dirty="0">
                <a:solidFill>
                  <a:srgbClr val="FDFEFD"/>
                </a:solidFill>
                <a:latin typeface="Times New Roman"/>
                <a:ea typeface="Times New Roman"/>
              </a:rPr>
              <a:t>递归</a:t>
            </a:r>
            <a:endParaRPr lang="en-US" altLang="zh-CN" sz="1950" spc="38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indent="965200">
              <a:lnSpc>
                <a:spcPct val="104583"/>
              </a:lnSpc>
            </a:pPr>
            <a:r>
              <a:rPr lang="zh-CN" altLang="en-US" sz="1950" spc="384" dirty="0">
                <a:solidFill>
                  <a:srgbClr val="FDFEFD"/>
                </a:solidFill>
                <a:latin typeface="Times New Roman"/>
                <a:ea typeface="Times New Roman"/>
              </a:rPr>
              <a:t>函数调用本身</a:t>
            </a:r>
            <a:endParaRPr lang="en-US" altLang="zh-CN" sz="1950" spc="38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indent="393700">
              <a:lnSpc>
                <a:spcPct val="104583"/>
              </a:lnSpc>
            </a:pPr>
            <a:r>
              <a:rPr lang="zh-CN" altLang="en-US" sz="1950" spc="384" dirty="0">
                <a:solidFill>
                  <a:srgbClr val="FDFEFD"/>
                </a:solidFill>
                <a:latin typeface="Times New Roman"/>
                <a:ea typeface="Times New Roman"/>
              </a:rPr>
              <a:t>延迟计算</a:t>
            </a:r>
            <a:endParaRPr lang="en-US" altLang="zh-CN" sz="1950" spc="38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indent="965200">
              <a:lnSpc>
                <a:spcPct val="104583"/>
              </a:lnSpc>
            </a:pPr>
            <a:r>
              <a:rPr lang="zh-CN" altLang="en-US" sz="1950" spc="384" dirty="0">
                <a:solidFill>
                  <a:srgbClr val="FDFEFD"/>
                </a:solidFill>
                <a:latin typeface="Times New Roman"/>
                <a:ea typeface="Times New Roman"/>
              </a:rPr>
              <a:t>直到需要时才计算函数</a:t>
            </a:r>
          </a:p>
          <a:p>
            <a:pPr marL="0" indent="965200">
              <a:lnSpc>
                <a:spcPct val="104583"/>
              </a:lnSpc>
            </a:pPr>
            <a:endParaRPr lang="en-US" altLang="zh-CN" sz="1950" spc="395" dirty="0">
              <a:solidFill>
                <a:srgbClr val="FFFF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9"/>
              </a:lnSpc>
            </a:pPr>
            <a:endParaRPr lang="en-US" dirty="0" smtClean="0"/>
          </a:p>
          <a:p>
            <a:pPr marL="0" indent="5842000">
              <a:lnSpc>
                <a:spcPct val="104999"/>
              </a:lnSpc>
            </a:pPr>
            <a:r>
              <a:rPr lang="en-US" altLang="zh-CN" sz="1800" spc="164" dirty="0" smtClean="0">
                <a:solidFill>
                  <a:srgbClr val="FDFEFD"/>
                </a:solidFill>
                <a:latin typeface="Times New Roman"/>
                <a:ea typeface="Times New Roman"/>
              </a:rPr>
              <a:t>22</a:t>
            </a:r>
            <a:endParaRPr lang="en-US" altLang="zh-CN" sz="1800" spc="16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69"/>
          <p:cNvSpPr txBox="1"/>
          <p:nvPr/>
        </p:nvSpPr>
        <p:spPr>
          <a:xfrm>
            <a:off x="3429000" y="3713886"/>
            <a:ext cx="6160986" cy="5887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830" dirty="0">
                <a:solidFill>
                  <a:srgbClr val="FDFEFD"/>
                </a:solidFill>
                <a:latin typeface="Times New Roman"/>
                <a:ea typeface="Times New Roman"/>
              </a:rPr>
              <a:t>SECTION</a:t>
            </a:r>
            <a:r>
              <a:rPr lang="en-US" altLang="zh-CN" sz="7200" spc="17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705" dirty="0">
                <a:solidFill>
                  <a:srgbClr val="FDFEFD"/>
                </a:solidFill>
                <a:latin typeface="Times New Roman"/>
                <a:ea typeface="Times New Roman"/>
              </a:rPr>
              <a:t>03</a:t>
            </a:r>
          </a:p>
          <a:p>
            <a:pPr marL="0" indent="914400">
              <a:lnSpc>
                <a:spcPct val="104999"/>
              </a:lnSpc>
              <a:spcBef>
                <a:spcPts val="125"/>
              </a:spcBef>
            </a:pPr>
            <a:r>
              <a:rPr lang="en-US" altLang="zh-CN" sz="7200" spc="-164" dirty="0">
                <a:solidFill>
                  <a:srgbClr val="FDFEFD"/>
                </a:solidFill>
                <a:latin typeface="Times New Roman"/>
                <a:ea typeface="Times New Roman"/>
              </a:rPr>
              <a:t>LAMB</a:t>
            </a:r>
            <a:r>
              <a:rPr lang="en-US" altLang="zh-CN" sz="7200" spc="-154" dirty="0">
                <a:solidFill>
                  <a:srgbClr val="FDFEFD"/>
                </a:solidFill>
                <a:latin typeface="Times New Roman"/>
                <a:ea typeface="Times New Roman"/>
              </a:rPr>
              <a:t>DAS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2895600">
              <a:lnSpc>
                <a:spcPct val="104999"/>
              </a:lnSpc>
            </a:pPr>
            <a:r>
              <a:rPr lang="en-US" altLang="zh-CN" sz="1800" spc="5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23</a:t>
            </a:r>
            <a:endParaRPr lang="en-US" altLang="zh-CN" sz="1800" spc="5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73"/>
          <p:cNvSpPr txBox="1"/>
          <p:nvPr/>
        </p:nvSpPr>
        <p:spPr>
          <a:xfrm>
            <a:off x="938784" y="3713886"/>
            <a:ext cx="11423904" cy="5939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380" dirty="0">
                <a:solidFill>
                  <a:srgbClr val="FDFEFD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720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280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7200" spc="5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10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</a:p>
          <a:p>
            <a:pPr marL="0" indent="1587500">
              <a:lnSpc>
                <a:spcPct val="104999"/>
              </a:lnSpc>
              <a:spcBef>
                <a:spcPts val="125"/>
              </a:spcBef>
            </a:pPr>
            <a:r>
              <a:rPr lang="en-US" altLang="zh-CN" sz="7200" spc="1085" dirty="0" err="1" smtClean="0">
                <a:solidFill>
                  <a:srgbClr val="FDFEFD"/>
                </a:solidFill>
                <a:latin typeface="Times New Roman"/>
                <a:ea typeface="Times New Roman"/>
              </a:rPr>
              <a:t>Example_Lambda</a:t>
            </a:r>
            <a:r>
              <a:rPr lang="en-US" altLang="zh-CN" sz="7200" spc="17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00" dirty="0" smtClean="0">
                <a:solidFill>
                  <a:srgbClr val="FDFEFD"/>
                </a:solidFill>
                <a:latin typeface="Times New Roman"/>
                <a:ea typeface="Times New Roman"/>
              </a:rPr>
              <a:t>1</a:t>
            </a:r>
            <a:endParaRPr lang="en-US" altLang="zh-CN" sz="7200" spc="110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4064000">
              <a:lnSpc>
                <a:spcPct val="104999"/>
              </a:lnSpc>
            </a:pPr>
            <a:r>
              <a:rPr lang="en-US" altLang="zh-CN" sz="1800" spc="3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24</a:t>
            </a:r>
            <a:endParaRPr lang="en-US" altLang="zh-CN" sz="1800" spc="30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75"/>
          <p:cNvSpPr txBox="1"/>
          <p:nvPr/>
        </p:nvSpPr>
        <p:spPr>
          <a:xfrm>
            <a:off x="1752600" y="335686"/>
            <a:ext cx="9933999" cy="1152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389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en-US" altLang="zh-CN" sz="7200" spc="178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089" dirty="0">
                <a:solidFill>
                  <a:srgbClr val="FDFEFD"/>
                </a:solidFill>
                <a:latin typeface="Times New Roman"/>
                <a:ea typeface="Times New Roman"/>
              </a:rPr>
              <a:t>expression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028700" y="4504893"/>
            <a:ext cx="11046287" cy="57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3600" spc="869" dirty="0">
                <a:solidFill>
                  <a:srgbClr val="FDFEFD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25" dirty="0">
                <a:solidFill>
                  <a:srgbClr val="FDFEFD"/>
                </a:solidFill>
                <a:latin typeface="Times New Roman"/>
                <a:ea typeface="Times New Roman"/>
              </a:rPr>
              <a:t>(first,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0" dirty="0">
                <a:solidFill>
                  <a:srgbClr val="FDFEFD"/>
                </a:solidFill>
                <a:latin typeface="Times New Roman"/>
                <a:ea typeface="Times New Roman"/>
              </a:rPr>
              <a:t>second)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84" dirty="0">
                <a:solidFill>
                  <a:srgbClr val="FDFEFD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600" spc="42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34" dirty="0">
                <a:solidFill>
                  <a:srgbClr val="FDFEFD"/>
                </a:solidFill>
                <a:latin typeface="Times New Roman"/>
                <a:ea typeface="Times New Roman"/>
              </a:rPr>
              <a:t>parameters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25" dirty="0">
                <a:solidFill>
                  <a:srgbClr val="FDFEFD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600" spc="684" dirty="0">
                <a:solidFill>
                  <a:srgbClr val="FDFEFD"/>
                </a:solidFill>
                <a:latin typeface="Times New Roman"/>
                <a:ea typeface="Times New Roman"/>
              </a:rPr>
              <a:t>the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28700" y="5190693"/>
            <a:ext cx="9779840" cy="4455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3600" spc="709" dirty="0">
                <a:solidFill>
                  <a:srgbClr val="FDFEFD"/>
                </a:solidFill>
                <a:latin typeface="Times New Roman"/>
                <a:ea typeface="Times New Roman"/>
              </a:rPr>
              <a:t>compare</a:t>
            </a:r>
            <a:r>
              <a:rPr lang="en-US" altLang="zh-CN" sz="3600" spc="9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19" dirty="0">
                <a:solidFill>
                  <a:srgbClr val="FDFEFD"/>
                </a:solidFill>
                <a:latin typeface="Times New Roman"/>
                <a:ea typeface="Times New Roman"/>
              </a:rPr>
              <a:t>method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hangingPunct="0">
              <a:lnSpc>
                <a:spcPct val="124583"/>
              </a:lnSpc>
            </a:pPr>
            <a:r>
              <a:rPr lang="en-US" altLang="zh-CN" sz="3600" spc="594" dirty="0">
                <a:solidFill>
                  <a:srgbClr val="FDFEFD"/>
                </a:solidFill>
                <a:latin typeface="Times New Roman"/>
                <a:ea typeface="Times New Roman"/>
              </a:rPr>
              <a:t>first.length()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65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84" dirty="0">
                <a:solidFill>
                  <a:srgbClr val="FDFEFD"/>
                </a:solidFill>
                <a:latin typeface="Times New Roman"/>
                <a:ea typeface="Times New Roman"/>
              </a:rPr>
              <a:t>second.length()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5" dirty="0">
                <a:solidFill>
                  <a:srgbClr val="FDFEFD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75" dirty="0">
                <a:solidFill>
                  <a:srgbClr val="FDFEFD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4" dirty="0">
                <a:solidFill>
                  <a:srgbClr val="FDFEFD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3600" spc="9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75" dirty="0">
                <a:solidFill>
                  <a:srgbClr val="FDFEFD"/>
                </a:solidFill>
                <a:latin typeface="Times New Roman"/>
                <a:ea typeface="Times New Roman"/>
              </a:rPr>
              <a:t>body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5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r>
              <a:rPr lang="en-US" altLang="zh-CN" sz="3600" spc="740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0" dirty="0">
                <a:solidFill>
                  <a:srgbClr val="FDFEFD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75" dirty="0">
                <a:solidFill>
                  <a:srgbClr val="FDFEFD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10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90" dirty="0">
                <a:solidFill>
                  <a:srgbClr val="FDFEFD"/>
                </a:solidFill>
                <a:latin typeface="Times New Roman"/>
                <a:ea typeface="Times New Roman"/>
              </a:rPr>
              <a:t>operator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25"/>
              </a:lnSpc>
            </a:pPr>
            <a:endParaRPr lang="en-US" dirty="0" smtClean="0"/>
          </a:p>
          <a:p>
            <a:pPr marL="0" indent="5321300">
              <a:lnSpc>
                <a:spcPct val="104999"/>
              </a:lnSpc>
            </a:pPr>
            <a:r>
              <a:rPr lang="en-US" altLang="zh-CN" sz="1800" spc="245" dirty="0" smtClean="0">
                <a:solidFill>
                  <a:srgbClr val="FDFEFD"/>
                </a:solidFill>
                <a:latin typeface="Times New Roman"/>
                <a:ea typeface="Times New Roman"/>
              </a:rPr>
              <a:t>25</a:t>
            </a:r>
            <a:endParaRPr lang="en-US" altLang="zh-CN" sz="1800" spc="24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79"/>
          <p:cNvSpPr txBox="1"/>
          <p:nvPr/>
        </p:nvSpPr>
        <p:spPr>
          <a:xfrm>
            <a:off x="2794000" y="335686"/>
            <a:ext cx="7849402" cy="1152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375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en-US" altLang="zh-CN" sz="7200" spc="178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094" dirty="0">
                <a:solidFill>
                  <a:srgbClr val="FDFEFD"/>
                </a:solidFill>
                <a:latin typeface="Times New Roman"/>
                <a:ea typeface="Times New Roman"/>
              </a:rPr>
              <a:t>syntax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10045" y="2777693"/>
            <a:ext cx="10229350" cy="610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3600" spc="525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25" dirty="0">
                <a:solidFill>
                  <a:srgbClr val="FDFEFD"/>
                </a:solidFill>
                <a:latin typeface="Times New Roman"/>
                <a:ea typeface="Times New Roman"/>
              </a:rPr>
              <a:t>(String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0" dirty="0">
                <a:solidFill>
                  <a:srgbClr val="FDFEFD"/>
                </a:solidFill>
                <a:latin typeface="Times New Roman"/>
                <a:ea typeface="Times New Roman"/>
              </a:rPr>
              <a:t>a,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0" dirty="0">
                <a:solidFill>
                  <a:srgbClr val="FDFEFD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65" dirty="0">
                <a:solidFill>
                  <a:srgbClr val="FDFEFD"/>
                </a:solidFill>
                <a:latin typeface="Times New Roman"/>
                <a:ea typeface="Times New Roman"/>
              </a:rPr>
              <a:t>b)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5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4" dirty="0">
                <a:solidFill>
                  <a:srgbClr val="FDFEFD"/>
                </a:solidFill>
                <a:latin typeface="Times New Roman"/>
                <a:ea typeface="Times New Roman"/>
              </a:rPr>
              <a:t>{return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9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89" dirty="0">
                <a:solidFill>
                  <a:srgbClr val="FDFEFD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9" dirty="0">
                <a:solidFill>
                  <a:srgbClr val="FDFEFD"/>
                </a:solidFill>
                <a:latin typeface="Times New Roman"/>
                <a:ea typeface="Times New Roman"/>
              </a:rPr>
              <a:t>b;}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10045" y="3920693"/>
            <a:ext cx="4075057" cy="610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3600" spc="569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00" spc="42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34" dirty="0">
                <a:solidFill>
                  <a:srgbClr val="FDFEFD"/>
                </a:solidFill>
                <a:latin typeface="Times New Roman"/>
                <a:ea typeface="Times New Roman"/>
              </a:rPr>
              <a:t>(a,b)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75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9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969" dirty="0">
                <a:solidFill>
                  <a:srgbClr val="FDFEFD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55" dirty="0">
                <a:solidFill>
                  <a:srgbClr val="FDFEFD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10045" y="5063693"/>
            <a:ext cx="2830005" cy="610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3600" spc="655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00" spc="4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80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89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5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914" dirty="0">
                <a:solidFill>
                  <a:srgbClr val="FDFEFD"/>
                </a:solidFill>
                <a:latin typeface="Times New Roman"/>
                <a:ea typeface="Times New Roman"/>
              </a:rPr>
              <a:t>a*a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10045" y="6206693"/>
            <a:ext cx="2397082" cy="610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3600" spc="725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600" spc="5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25" dirty="0">
                <a:solidFill>
                  <a:srgbClr val="FDFEFD"/>
                </a:solidFill>
                <a:latin typeface="Times New Roman"/>
                <a:ea typeface="Times New Roman"/>
              </a:rPr>
              <a:t>()</a:t>
            </a:r>
            <a:r>
              <a:rPr lang="en-US" altLang="zh-CN" sz="3600" spc="5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980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5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964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10045" y="7383174"/>
            <a:ext cx="403366" cy="57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3600" spc="964" dirty="0">
                <a:solidFill>
                  <a:srgbClr val="FDFEFD"/>
                </a:solidFill>
                <a:latin typeface="Times New Roman"/>
                <a:ea typeface="Times New Roman"/>
              </a:rPr>
              <a:t>-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81100" y="7349693"/>
            <a:ext cx="10569223" cy="2251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3600" spc="444" dirty="0">
                <a:solidFill>
                  <a:srgbClr val="FDFEFD"/>
                </a:solidFill>
                <a:latin typeface="Times New Roman"/>
                <a:ea typeface="Times New Roman"/>
              </a:rPr>
              <a:t>()</a:t>
            </a:r>
            <a:r>
              <a:rPr lang="en-US" altLang="zh-CN" sz="3600" spc="3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0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3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44" dirty="0">
                <a:solidFill>
                  <a:srgbClr val="FDFEFD"/>
                </a:solidFill>
                <a:latin typeface="Times New Roman"/>
                <a:ea typeface="Times New Roman"/>
              </a:rPr>
              <a:t>{System.out.println(“hello</a:t>
            </a:r>
            <a:r>
              <a:rPr lang="en-US" altLang="zh-CN" sz="3600" spc="3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84" dirty="0">
                <a:solidFill>
                  <a:srgbClr val="FDFEFD"/>
                </a:solidFill>
                <a:latin typeface="Times New Roman"/>
                <a:ea typeface="Times New Roman"/>
              </a:rPr>
              <a:t>world”);}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5"/>
              </a:lnSpc>
            </a:pPr>
            <a:endParaRPr lang="en-US" dirty="0" smtClean="0"/>
          </a:p>
          <a:p>
            <a:pPr marL="0" indent="5156200">
              <a:lnSpc>
                <a:spcPct val="104999"/>
              </a:lnSpc>
            </a:pPr>
            <a:r>
              <a:rPr lang="en-US" altLang="zh-CN" sz="1800" spc="4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26</a:t>
            </a:r>
            <a:endParaRPr lang="en-US" altLang="zh-CN" sz="1800" spc="4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87"/>
          <p:cNvSpPr txBox="1"/>
          <p:nvPr/>
        </p:nvSpPr>
        <p:spPr>
          <a:xfrm>
            <a:off x="609600" y="335686"/>
            <a:ext cx="12109880" cy="9558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095500">
              <a:lnSpc>
                <a:spcPct val="104999"/>
              </a:lnSpc>
            </a:pPr>
            <a:r>
              <a:rPr lang="en-US" altLang="zh-CN" sz="7200" spc="1464" dirty="0">
                <a:solidFill>
                  <a:srgbClr val="FDFEFD"/>
                </a:solidFill>
                <a:latin typeface="Times New Roman"/>
                <a:ea typeface="Times New Roman"/>
              </a:rPr>
              <a:t>Type</a:t>
            </a:r>
            <a:r>
              <a:rPr lang="en-US" altLang="zh-CN" sz="7200" spc="182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94" dirty="0">
                <a:solidFill>
                  <a:srgbClr val="FDFEFD"/>
                </a:solidFill>
                <a:latin typeface="Times New Roman"/>
                <a:ea typeface="Times New Roman"/>
              </a:rPr>
              <a:t>Inference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14"/>
              </a:lnSpc>
            </a:pPr>
            <a:endParaRPr lang="en-US" dirty="0" smtClean="0"/>
          </a:p>
          <a:p>
            <a:pPr hangingPunct="0">
              <a:lnSpc>
                <a:spcPct val="125416"/>
              </a:lnSpc>
            </a:pPr>
            <a:r>
              <a:rPr lang="zh-CN" altLang="en-US" sz="3150" spc="6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从</a:t>
            </a:r>
            <a:r>
              <a:rPr lang="zh-CN" altLang="en-US" sz="3150" spc="609" dirty="0">
                <a:solidFill>
                  <a:srgbClr val="FDFEFD"/>
                </a:solidFill>
                <a:latin typeface="Times New Roman"/>
                <a:ea typeface="Times New Roman"/>
              </a:rPr>
              <a:t>上下文推断类型的行为</a:t>
            </a:r>
            <a:r>
              <a:rPr lang="zh-CN" altLang="en-US" sz="3150" spc="6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称为</a:t>
            </a:r>
            <a:endParaRPr lang="en-US" altLang="zh-CN" sz="3150" spc="60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sz="3150" spc="60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r>
              <a:rPr lang="zh-CN" altLang="en-US" sz="3150" spc="609" dirty="0">
                <a:solidFill>
                  <a:srgbClr val="FDFEFD"/>
                </a:solidFill>
                <a:latin typeface="Times New Roman"/>
                <a:ea typeface="Times New Roman"/>
              </a:rPr>
              <a:t>类型推断</a:t>
            </a:r>
            <a:endParaRPr lang="en-US" sz="3150" spc="60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hangingPunct="0">
              <a:lnSpc>
                <a:spcPct val="126666"/>
              </a:lnSpc>
            </a:pPr>
            <a:endParaRPr lang="en-US" altLang="zh-CN" sz="3150" spc="609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26666"/>
              </a:lnSpc>
            </a:pPr>
            <a:endParaRPr lang="en-US" altLang="zh-CN" sz="3150" spc="609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26666"/>
              </a:lnSpc>
            </a:pPr>
            <a:r>
              <a:rPr lang="zh-CN" altLang="en-US" sz="3150" spc="6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在</a:t>
            </a:r>
            <a:r>
              <a:rPr lang="zh-CN" altLang="en-US" sz="3150" spc="609" dirty="0">
                <a:solidFill>
                  <a:srgbClr val="FDFEFD"/>
                </a:solidFill>
                <a:latin typeface="Times New Roman"/>
                <a:ea typeface="Times New Roman"/>
              </a:rPr>
              <a:t>大多数情况下，</a:t>
            </a:r>
            <a:r>
              <a:rPr lang="en-US" altLang="zh-CN" sz="3150" spc="609" dirty="0" err="1">
                <a:solidFill>
                  <a:srgbClr val="FDFEFD"/>
                </a:solidFill>
                <a:latin typeface="Times New Roman"/>
                <a:ea typeface="Times New Roman"/>
              </a:rPr>
              <a:t>javac</a:t>
            </a:r>
            <a:r>
              <a:rPr lang="zh-CN" altLang="en-US" sz="3150" spc="609" dirty="0">
                <a:solidFill>
                  <a:srgbClr val="FDFEFD"/>
                </a:solidFill>
                <a:latin typeface="Times New Roman"/>
                <a:ea typeface="Times New Roman"/>
              </a:rPr>
              <a:t>将从上下文推断类型。</a:t>
            </a:r>
            <a:endParaRPr lang="en-US" sz="3150" spc="60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9"/>
              </a:lnSpc>
            </a:pPr>
            <a:endParaRPr lang="en-US" dirty="0" smtClean="0"/>
          </a:p>
          <a:p>
            <a:pPr>
              <a:lnSpc>
                <a:spcPct val="104583"/>
              </a:lnSpc>
            </a:pPr>
            <a:endParaRPr lang="en-US" altLang="zh-CN" sz="3150" spc="609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ct val="104583"/>
              </a:lnSpc>
            </a:pPr>
            <a:r>
              <a:rPr lang="zh-CN" altLang="en-US" sz="3150" spc="6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如果</a:t>
            </a:r>
            <a:r>
              <a:rPr lang="zh-CN" altLang="en-US" sz="3150" spc="609" dirty="0">
                <a:solidFill>
                  <a:srgbClr val="FDFEFD"/>
                </a:solidFill>
                <a:latin typeface="Times New Roman"/>
                <a:ea typeface="Times New Roman"/>
              </a:rPr>
              <a:t>不能解析，编译器将抛出一个错误</a:t>
            </a:r>
            <a:r>
              <a:rPr lang="zh-CN" altLang="en-US" sz="3150" spc="6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。</a:t>
            </a:r>
            <a:endParaRPr lang="en-US" sz="3150" spc="609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80"/>
              </a:lnSpc>
            </a:pPr>
            <a:endParaRPr lang="en-US" dirty="0" smtClean="0"/>
          </a:p>
          <a:p>
            <a:pPr marL="0" indent="2946400">
              <a:lnSpc>
                <a:spcPct val="104999"/>
              </a:lnSpc>
            </a:pPr>
            <a:r>
              <a:rPr lang="en-US" altLang="zh-CN" sz="3200" spc="550" dirty="0">
                <a:solidFill>
                  <a:srgbClr val="27292D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3200" spc="2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515" dirty="0">
                <a:solidFill>
                  <a:srgbClr val="27292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200" spc="2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469" dirty="0">
                <a:solidFill>
                  <a:srgbClr val="27292D"/>
                </a:solidFill>
                <a:latin typeface="Times New Roman"/>
                <a:ea typeface="Times New Roman"/>
              </a:rPr>
              <a:t>Example2_Lambda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9"/>
              </a:lnSpc>
            </a:pPr>
            <a:endParaRPr lang="en-US" dirty="0" smtClean="0"/>
          </a:p>
          <a:p>
            <a:pPr marL="0" indent="5740400">
              <a:lnSpc>
                <a:spcPct val="104999"/>
              </a:lnSpc>
            </a:pPr>
            <a:r>
              <a:rPr lang="en-US" altLang="zh-CN" sz="1800" spc="254" dirty="0" smtClean="0">
                <a:solidFill>
                  <a:srgbClr val="FDFEFD"/>
                </a:solidFill>
                <a:latin typeface="Times New Roman"/>
                <a:ea typeface="Times New Roman"/>
              </a:rPr>
              <a:t>27</a:t>
            </a:r>
            <a:endParaRPr lang="en-US" altLang="zh-CN" sz="1800" spc="25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89"/>
          <p:cNvSpPr txBox="1"/>
          <p:nvPr/>
        </p:nvSpPr>
        <p:spPr>
          <a:xfrm>
            <a:off x="1130300" y="335686"/>
            <a:ext cx="11284776" cy="8470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20700">
              <a:lnSpc>
                <a:spcPct val="104999"/>
              </a:lnSpc>
            </a:pPr>
            <a:r>
              <a:rPr lang="en-US" altLang="zh-CN" sz="7200" spc="1419" dirty="0">
                <a:solidFill>
                  <a:srgbClr val="FDFEFD"/>
                </a:solidFill>
                <a:latin typeface="Times New Roman"/>
                <a:ea typeface="Times New Roman"/>
              </a:rPr>
              <a:t>Lambdas</a:t>
            </a:r>
            <a:r>
              <a:rPr lang="en-US" altLang="zh-CN" sz="7200" spc="6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10" dirty="0">
                <a:solidFill>
                  <a:srgbClr val="FDFEFD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200" spc="6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85" dirty="0">
                <a:solidFill>
                  <a:srgbClr val="FDFEFD"/>
                </a:solidFill>
                <a:latin typeface="Times New Roman"/>
                <a:ea typeface="Times New Roman"/>
              </a:rPr>
              <a:t>Typed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5"/>
              </a:lnSpc>
            </a:pPr>
            <a:endParaRPr lang="en-US" dirty="0" smtClean="0"/>
          </a:p>
          <a:p>
            <a:pPr>
              <a:lnSpc>
                <a:spcPct val="105416"/>
              </a:lnSpc>
            </a:pPr>
            <a:r>
              <a:rPr lang="en-US" altLang="zh-CN" sz="3300" spc="594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zh-CN" altLang="en-US" sz="3300" spc="594" dirty="0">
                <a:solidFill>
                  <a:srgbClr val="FDFEFD"/>
                </a:solidFill>
                <a:latin typeface="Times New Roman"/>
                <a:ea typeface="Times New Roman"/>
              </a:rPr>
              <a:t>表达式的类型是一个接口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25"/>
              </a:lnSpc>
            </a:pPr>
            <a:endParaRPr lang="en-US" dirty="0" smtClean="0"/>
          </a:p>
          <a:p>
            <a:pPr marL="0" hangingPunct="0">
              <a:lnSpc>
                <a:spcPct val="123333"/>
              </a:lnSpc>
            </a:pPr>
            <a:r>
              <a:rPr lang="zh-CN" altLang="en-US" sz="3300" spc="370" dirty="0" smtClean="0">
                <a:solidFill>
                  <a:srgbClr val="FDFEFD"/>
                </a:solidFill>
                <a:latin typeface="Times New Roman"/>
                <a:cs typeface="Times New Roman"/>
              </a:rPr>
              <a:t>只有使用具体单个抽象方法的接口</a:t>
            </a:r>
            <a:endParaRPr lang="en-US" altLang="zh-CN" sz="3300" spc="71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hangingPunct="0">
              <a:lnSpc>
                <a:spcPct val="123333"/>
              </a:lnSpc>
            </a:pPr>
            <a:endParaRPr lang="en-US" altLang="zh-CN" sz="3300" spc="75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marL="0" hangingPunct="0">
              <a:lnSpc>
                <a:spcPct val="123333"/>
              </a:lnSpc>
            </a:pPr>
            <a:r>
              <a:rPr lang="zh-CN" altLang="en-US" sz="3300" spc="755" dirty="0" smtClean="0">
                <a:solidFill>
                  <a:srgbClr val="FDFEFD"/>
                </a:solidFill>
                <a:latin typeface="Times New Roman"/>
                <a:ea typeface="Times New Roman"/>
              </a:rPr>
              <a:t>这些接口统称函数式接口</a:t>
            </a:r>
            <a:endParaRPr lang="en-US" altLang="zh-CN" sz="3300" spc="56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0"/>
              </a:lnSpc>
            </a:pPr>
            <a:endParaRPr lang="en-US" dirty="0" smtClean="0"/>
          </a:p>
          <a:p>
            <a:pPr hangingPunct="0">
              <a:lnSpc>
                <a:spcPct val="123333"/>
              </a:lnSpc>
            </a:pPr>
            <a:r>
              <a:rPr lang="zh-CN" altLang="en-US" sz="3300" spc="644" dirty="0" smtClean="0">
                <a:solidFill>
                  <a:srgbClr val="FDFEFD"/>
                </a:solidFill>
                <a:latin typeface="Times New Roman"/>
                <a:ea typeface="Times New Roman"/>
              </a:rPr>
              <a:t>可以</a:t>
            </a:r>
            <a:r>
              <a:rPr lang="zh-CN" altLang="en-US" sz="3300" spc="644" dirty="0">
                <a:solidFill>
                  <a:srgbClr val="FDFEFD"/>
                </a:solidFill>
                <a:latin typeface="Times New Roman"/>
                <a:ea typeface="Times New Roman"/>
              </a:rPr>
              <a:t>使用</a:t>
            </a:r>
            <a:r>
              <a:rPr lang="en-US" altLang="zh-CN" sz="3300" spc="644" dirty="0">
                <a:solidFill>
                  <a:srgbClr val="FDFEFD"/>
                </a:solidFill>
                <a:latin typeface="Times New Roman"/>
                <a:ea typeface="Times New Roman"/>
              </a:rPr>
              <a:t>@</a:t>
            </a:r>
            <a:r>
              <a:rPr lang="en-US" altLang="zh-CN" sz="3300" spc="644" dirty="0" err="1">
                <a:solidFill>
                  <a:srgbClr val="FDFEFD"/>
                </a:solidFill>
                <a:latin typeface="Times New Roman"/>
                <a:ea typeface="Times New Roman"/>
              </a:rPr>
              <a:t>FunctionalInterface</a:t>
            </a:r>
            <a:r>
              <a:rPr lang="zh-CN" altLang="en-US" sz="3300" spc="644" dirty="0">
                <a:solidFill>
                  <a:srgbClr val="FDFEFD"/>
                </a:solidFill>
                <a:latin typeface="Times New Roman"/>
                <a:ea typeface="Times New Roman"/>
              </a:rPr>
              <a:t>注释将接口标记为函数</a:t>
            </a:r>
            <a:r>
              <a:rPr lang="zh-CN" altLang="en-US" sz="3300" spc="644" dirty="0" smtClean="0">
                <a:solidFill>
                  <a:srgbClr val="FDFEFD"/>
                </a:solidFill>
                <a:latin typeface="Times New Roman"/>
                <a:ea typeface="Times New Roman"/>
              </a:rPr>
              <a:t>接口</a:t>
            </a:r>
            <a:endParaRPr lang="en-US" dirty="0" smtClean="0"/>
          </a:p>
          <a:p>
            <a:pPr marL="0" indent="5194300">
              <a:lnSpc>
                <a:spcPct val="104999"/>
              </a:lnSpc>
            </a:pPr>
            <a:r>
              <a:rPr lang="en-US" altLang="zh-CN" sz="1800" spc="5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28</a:t>
            </a:r>
            <a:endParaRPr lang="en-US" altLang="zh-CN" sz="1800" spc="5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91"/>
          <p:cNvSpPr txBox="1"/>
          <p:nvPr/>
        </p:nvSpPr>
        <p:spPr>
          <a:xfrm>
            <a:off x="495300" y="438729"/>
            <a:ext cx="12334532" cy="9162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5750" spc="1110" dirty="0">
                <a:solidFill>
                  <a:srgbClr val="FDFEFD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5750" spc="145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50" spc="955" dirty="0">
                <a:solidFill>
                  <a:srgbClr val="FDFEFD"/>
                </a:solidFill>
                <a:latin typeface="Times New Roman"/>
                <a:ea typeface="Times New Roman"/>
              </a:rPr>
              <a:t>@FuntionalInterface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5"/>
              </a:lnSpc>
            </a:pPr>
            <a:endParaRPr lang="en-US" dirty="0" smtClean="0"/>
          </a:p>
          <a:p>
            <a:pPr marL="0" indent="1371600">
              <a:lnSpc>
                <a:spcPct val="104999"/>
              </a:lnSpc>
            </a:pPr>
            <a:r>
              <a:rPr lang="en-US" altLang="zh-CN" sz="3200" spc="705" dirty="0">
                <a:solidFill>
                  <a:srgbClr val="27292D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3200" spc="295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59" dirty="0">
                <a:solidFill>
                  <a:srgbClr val="27292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200" spc="295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515" dirty="0">
                <a:solidFill>
                  <a:srgbClr val="27292D"/>
                </a:solidFill>
                <a:latin typeface="Times New Roman"/>
                <a:ea typeface="Times New Roman"/>
              </a:rPr>
              <a:t>Example3_Functionalnterfaces</a:t>
            </a:r>
            <a:r>
              <a:rPr lang="en-US" altLang="zh-CN" sz="3200" spc="444" dirty="0">
                <a:solidFill>
                  <a:srgbClr val="27292D"/>
                </a:solidFill>
                <a:latin typeface="Times New Roman"/>
                <a:ea typeface="Times New Roman"/>
              </a:rPr>
              <a:t>.java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5829300">
              <a:lnSpc>
                <a:spcPct val="104999"/>
              </a:lnSpc>
            </a:pPr>
            <a:r>
              <a:rPr lang="en-US" altLang="zh-CN" sz="1800" spc="4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29</a:t>
            </a:r>
            <a:endParaRPr lang="en-US" altLang="zh-CN" sz="1800" spc="45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5"/>
          <p:cNvSpPr txBox="1"/>
          <p:nvPr/>
        </p:nvSpPr>
        <p:spPr>
          <a:xfrm>
            <a:off x="533400" y="456653"/>
            <a:ext cx="12248177" cy="9254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5600" spc="1535" dirty="0">
                <a:solidFill>
                  <a:srgbClr val="FDFEFD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5600" spc="5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189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5600" spc="5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055" dirty="0">
                <a:solidFill>
                  <a:srgbClr val="FDFEFD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5600" spc="5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950" dirty="0">
                <a:solidFill>
                  <a:srgbClr val="FDFEFD"/>
                </a:solidFill>
                <a:latin typeface="Times New Roman"/>
                <a:ea typeface="Times New Roman"/>
              </a:rPr>
              <a:t>learn</a:t>
            </a:r>
            <a:r>
              <a:rPr lang="en-US" altLang="zh-CN" sz="5600" spc="5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050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5600" spc="5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130" dirty="0">
                <a:solidFill>
                  <a:srgbClr val="FDFEFD"/>
                </a:solidFill>
                <a:latin typeface="Times New Roman"/>
                <a:ea typeface="Times New Roman"/>
              </a:rPr>
              <a:t>8?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9"/>
              </a:lnSpc>
            </a:pPr>
            <a:endParaRPr lang="en-US" dirty="0" smtClean="0"/>
          </a:p>
          <a:p>
            <a:pPr marL="0" indent="406400">
              <a:lnSpc>
                <a:spcPct val="104583"/>
              </a:lnSpc>
            </a:pPr>
            <a:r>
              <a:rPr lang="zh-CN" altLang="en-US" sz="2100" spc="430" dirty="0" smtClean="0">
                <a:solidFill>
                  <a:srgbClr val="FDFEFD"/>
                </a:solidFill>
                <a:latin typeface="Times New Roman"/>
              </a:rPr>
              <a:t>学习</a:t>
            </a:r>
            <a:r>
              <a:rPr lang="zh-CN" altLang="en-US" sz="2100" spc="430" dirty="0" smtClean="0">
                <a:solidFill>
                  <a:srgbClr val="FDFEFD"/>
                </a:solidFill>
                <a:latin typeface="Times New Roman"/>
              </a:rPr>
              <a:t>函数式编程的理念</a:t>
            </a:r>
            <a:endParaRPr lang="en-US" altLang="zh-CN" sz="2100" spc="425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977900">
              <a:lnSpc>
                <a:spcPct val="104583"/>
              </a:lnSpc>
            </a:pPr>
            <a:r>
              <a:rPr lang="en-US" altLang="zh-CN" sz="2100" spc="359" dirty="0">
                <a:solidFill>
                  <a:srgbClr val="FDFEFD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2100" spc="354" dirty="0">
                <a:solidFill>
                  <a:srgbClr val="FDFEFD"/>
                </a:solidFill>
                <a:latin typeface="Times New Roman"/>
                <a:ea typeface="Times New Roman"/>
              </a:rPr>
              <a:t>mbdas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977900">
              <a:lnSpc>
                <a:spcPct val="104583"/>
              </a:lnSpc>
            </a:pPr>
            <a:r>
              <a:rPr lang="en-US" altLang="zh-CN" sz="2100" spc="359" dirty="0">
                <a:solidFill>
                  <a:srgbClr val="FFFF00"/>
                </a:solidFill>
                <a:latin typeface="Times New Roman"/>
                <a:ea typeface="Times New Roman"/>
              </a:rPr>
              <a:t>Declarative</a:t>
            </a:r>
            <a:r>
              <a:rPr lang="en-US" altLang="zh-CN" sz="2100" spc="2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370" dirty="0">
                <a:solidFill>
                  <a:srgbClr val="FFFF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00" spc="2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370" dirty="0">
                <a:solidFill>
                  <a:srgbClr val="FFFF00"/>
                </a:solidFill>
                <a:latin typeface="Times New Roman"/>
                <a:ea typeface="Times New Roman"/>
              </a:rPr>
              <a:t>processing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977900" indent="-571500" hangingPunct="0">
              <a:lnSpc>
                <a:spcPct val="204583"/>
              </a:lnSpc>
            </a:pPr>
            <a:r>
              <a:rPr lang="zh-CN" altLang="en-US" sz="2100" spc="345" dirty="0" smtClean="0">
                <a:solidFill>
                  <a:srgbClr val="FDFEFD"/>
                </a:solidFill>
                <a:latin typeface="Times New Roman"/>
              </a:rPr>
              <a:t>新的</a:t>
            </a:r>
            <a:r>
              <a:rPr lang="en-US" altLang="zh-CN" sz="2100" spc="345" dirty="0" smtClean="0">
                <a:solidFill>
                  <a:srgbClr val="FDFEFD"/>
                </a:solidFill>
                <a:latin typeface="Times New Roman"/>
              </a:rPr>
              <a:t>API</a:t>
            </a:r>
            <a:r>
              <a:rPr dirty="0"/>
              <a:t/>
            </a:r>
            <a:br>
              <a:rPr dirty="0"/>
            </a:br>
            <a:r>
              <a:rPr lang="en-US" altLang="zh-CN" sz="2100" spc="370" dirty="0">
                <a:solidFill>
                  <a:srgbClr val="FDFEFD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2100" spc="2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379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00" spc="2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415" dirty="0">
                <a:solidFill>
                  <a:srgbClr val="FDFEFD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100" spc="2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425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1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100" spc="354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2100" spc="-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409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21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100" spc="415" dirty="0">
                <a:solidFill>
                  <a:srgbClr val="FDFEFD"/>
                </a:solidFill>
                <a:latin typeface="Times New Roman"/>
                <a:ea typeface="Times New Roman"/>
              </a:rPr>
              <a:t>Concurrency</a:t>
            </a:r>
            <a:r>
              <a:rPr lang="en-US" altLang="zh-CN" sz="2100" spc="5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295" dirty="0">
                <a:solidFill>
                  <a:srgbClr val="FDFEFD"/>
                </a:solidFill>
                <a:latin typeface="Times New Roman"/>
                <a:ea typeface="Times New Roman"/>
              </a:rPr>
              <a:t>utilities</a:t>
            </a:r>
          </a:p>
          <a:p>
            <a:pPr marL="0" indent="406400">
              <a:lnSpc>
                <a:spcPct val="104583"/>
              </a:lnSpc>
            </a:pPr>
            <a:r>
              <a:rPr lang="zh-CN" altLang="en-US" sz="2100" spc="4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干净的</a:t>
            </a:r>
            <a:r>
              <a:rPr lang="en-US" altLang="zh-CN" sz="2100" spc="4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zh-CN" altLang="en-US" sz="2100" spc="4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设计</a:t>
            </a:r>
            <a:endParaRPr lang="en-US" altLang="zh-CN" sz="2100" spc="40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977900">
              <a:lnSpc>
                <a:spcPct val="104583"/>
              </a:lnSpc>
            </a:pPr>
            <a:r>
              <a:rPr lang="en-US" altLang="zh-CN" sz="2100" spc="339" dirty="0">
                <a:solidFill>
                  <a:srgbClr val="FDFEFD"/>
                </a:solidFill>
                <a:latin typeface="Times New Roman"/>
                <a:ea typeface="Times New Roman"/>
              </a:rPr>
              <a:t>Opti</a:t>
            </a:r>
            <a:r>
              <a:rPr lang="en-US" altLang="zh-CN" sz="2100" spc="329" dirty="0">
                <a:solidFill>
                  <a:srgbClr val="FDFEFD"/>
                </a:solidFill>
                <a:latin typeface="Times New Roman"/>
                <a:ea typeface="Times New Roman"/>
              </a:rPr>
              <a:t>onal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977900">
              <a:lnSpc>
                <a:spcPct val="104583"/>
              </a:lnSpc>
            </a:pPr>
            <a:r>
              <a:rPr lang="en-US" altLang="zh-CN" sz="2100" spc="409" dirty="0">
                <a:solidFill>
                  <a:srgbClr val="FDFEFD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2100" spc="2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415" dirty="0">
                <a:solidFill>
                  <a:srgbClr val="FDFEFD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2100" spc="2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500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100" spc="2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365" dirty="0">
                <a:solidFill>
                  <a:srgbClr val="FDFEFD"/>
                </a:solidFill>
                <a:latin typeface="Times New Roman"/>
                <a:ea typeface="Times New Roman"/>
              </a:rPr>
              <a:t>static</a:t>
            </a:r>
            <a:r>
              <a:rPr lang="en-US" altLang="zh-CN" sz="2100" spc="2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505" dirty="0">
                <a:solidFill>
                  <a:srgbClr val="FDFEFD"/>
                </a:solidFill>
                <a:latin typeface="Times New Roman"/>
                <a:ea typeface="Times New Roman"/>
              </a:rPr>
              <a:t>methods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45"/>
              </a:lnSpc>
            </a:pPr>
            <a:endParaRPr lang="en-US" dirty="0" smtClean="0"/>
          </a:p>
          <a:p>
            <a:pPr marL="0" indent="5905500">
              <a:lnSpc>
                <a:spcPct val="104999"/>
              </a:lnSpc>
            </a:pPr>
            <a:r>
              <a:rPr lang="en-US" altLang="zh-CN" sz="1800" spc="154" dirty="0" smtClean="0">
                <a:solidFill>
                  <a:srgbClr val="FDFEFD"/>
                </a:solidFill>
                <a:latin typeface="Times New Roman"/>
                <a:ea typeface="Times New Roman"/>
              </a:rPr>
              <a:t>3</a:t>
            </a:r>
            <a:endParaRPr lang="en-US" altLang="zh-CN" sz="1800" spc="15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93"/>
          <p:cNvSpPr txBox="1"/>
          <p:nvPr/>
        </p:nvSpPr>
        <p:spPr>
          <a:xfrm>
            <a:off x="495300" y="447691"/>
            <a:ext cx="12333653" cy="9153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5700" spc="980" dirty="0">
                <a:solidFill>
                  <a:srgbClr val="FDFEFD"/>
                </a:solidFill>
                <a:latin typeface="Times New Roman"/>
                <a:ea typeface="Times New Roman"/>
              </a:rPr>
              <a:t>Invalid</a:t>
            </a:r>
            <a:r>
              <a:rPr lang="en-US" altLang="zh-CN" sz="5700" spc="14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1060" dirty="0">
                <a:solidFill>
                  <a:srgbClr val="FDFEFD"/>
                </a:solidFill>
                <a:latin typeface="Times New Roman"/>
                <a:ea typeface="Times New Roman"/>
              </a:rPr>
              <a:t>@FunctionalInterface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 indent="5842000">
              <a:lnSpc>
                <a:spcPct val="104999"/>
              </a:lnSpc>
            </a:pPr>
            <a:r>
              <a:rPr lang="en-US" altLang="zh-CN" sz="1800" spc="425" dirty="0" smtClean="0">
                <a:solidFill>
                  <a:srgbClr val="FDFEFD"/>
                </a:solidFill>
                <a:latin typeface="Times New Roman"/>
                <a:ea typeface="Times New Roman"/>
              </a:rPr>
              <a:t>30</a:t>
            </a:r>
            <a:endParaRPr lang="en-US" altLang="zh-CN" sz="1800" spc="42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95"/>
          <p:cNvSpPr txBox="1"/>
          <p:nvPr/>
        </p:nvSpPr>
        <p:spPr>
          <a:xfrm>
            <a:off x="520700" y="520875"/>
            <a:ext cx="12281309" cy="9080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4900" spc="1094" dirty="0">
                <a:solidFill>
                  <a:srgbClr val="FDFEFD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4900" spc="5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900" spc="759" dirty="0">
                <a:solidFill>
                  <a:srgbClr val="FDFEFD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4900" spc="5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900" spc="1039" dirty="0">
                <a:solidFill>
                  <a:srgbClr val="FDFEFD"/>
                </a:solidFill>
                <a:latin typeface="Times New Roman"/>
                <a:ea typeface="Times New Roman"/>
              </a:rPr>
              <a:t>few</a:t>
            </a:r>
            <a:r>
              <a:rPr lang="en-US" altLang="zh-CN" sz="4900" spc="5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900" spc="910" dirty="0">
                <a:solidFill>
                  <a:srgbClr val="FDFEFD"/>
                </a:solidFill>
                <a:latin typeface="Times New Roman"/>
                <a:ea typeface="Times New Roman"/>
              </a:rPr>
              <a:t>@FunctionalInterface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39"/>
              </a:lnSpc>
            </a:pPr>
            <a:endParaRPr lang="en-US" dirty="0" smtClean="0"/>
          </a:p>
          <a:p>
            <a:pPr marL="292100" hangingPunct="0">
              <a:lnSpc>
                <a:spcPct val="124166"/>
              </a:lnSpc>
            </a:pPr>
            <a:r>
              <a:rPr lang="en-US" altLang="zh-CN" sz="3350" spc="755" dirty="0">
                <a:solidFill>
                  <a:srgbClr val="FDFEFD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3350" spc="3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09" dirty="0">
                <a:solidFill>
                  <a:srgbClr val="FDFEFD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00" dirty="0">
                <a:solidFill>
                  <a:srgbClr val="FDFEFD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50" dirty="0">
                <a:solidFill>
                  <a:srgbClr val="FDFEFD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734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19" dirty="0">
                <a:solidFill>
                  <a:srgbClr val="FDFEFD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94" dirty="0">
                <a:solidFill>
                  <a:srgbClr val="FDFEFD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575" dirty="0">
                <a:solidFill>
                  <a:srgbClr val="FDFEFD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00" dirty="0">
                <a:solidFill>
                  <a:srgbClr val="FDFEFD"/>
                </a:solidFill>
                <a:latin typeface="Times New Roman"/>
                <a:ea typeface="Times New Roman"/>
              </a:rPr>
              <a:t>write</a:t>
            </a:r>
            <a:r>
              <a:rPr lang="en-US" altLang="zh-CN" sz="3350" spc="37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75" dirty="0">
                <a:solidFill>
                  <a:srgbClr val="FDFEFD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33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759" dirty="0">
                <a:solidFill>
                  <a:srgbClr val="FDFEFD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3350" spc="8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580" dirty="0">
                <a:solidFill>
                  <a:srgbClr val="FDFEFD"/>
                </a:solidFill>
                <a:latin typeface="Times New Roman"/>
                <a:ea typeface="Times New Roman"/>
              </a:rPr>
              <a:t>@FunctionalInterface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4"/>
              </a:lnSpc>
            </a:pPr>
            <a:endParaRPr lang="en-US" dirty="0" smtClean="0"/>
          </a:p>
          <a:p>
            <a:pPr marL="292100" hangingPunct="0">
              <a:lnSpc>
                <a:spcPct val="126666"/>
              </a:lnSpc>
            </a:pPr>
            <a:r>
              <a:rPr lang="en-US" altLang="zh-CN" sz="3350" spc="889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350" spc="3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719" dirty="0">
                <a:solidFill>
                  <a:srgbClr val="FDFEFD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350" spc="3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59" dirty="0">
                <a:solidFill>
                  <a:srgbClr val="FDFEFD"/>
                </a:solidFill>
                <a:latin typeface="Times New Roman"/>
                <a:ea typeface="Times New Roman"/>
              </a:rPr>
              <a:t>leverage</a:t>
            </a:r>
            <a:r>
              <a:rPr lang="en-US" altLang="zh-CN" sz="3350" spc="3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05" dirty="0">
                <a:solidFill>
                  <a:srgbClr val="FDFEFD"/>
                </a:solidFill>
                <a:latin typeface="Times New Roman"/>
                <a:ea typeface="Times New Roman"/>
              </a:rPr>
              <a:t>interfaces</a:t>
            </a:r>
            <a:r>
              <a:rPr lang="en-US" altLang="zh-CN" sz="3350" spc="3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65" dirty="0">
                <a:solidFill>
                  <a:srgbClr val="FDFEFD"/>
                </a:solidFill>
                <a:latin typeface="Times New Roman"/>
                <a:ea typeface="Times New Roman"/>
              </a:rPr>
              <a:t>defined</a:t>
            </a:r>
            <a:r>
              <a:rPr lang="en-US" altLang="zh-CN" sz="3350" spc="3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19" dirty="0">
                <a:solidFill>
                  <a:srgbClr val="FDFEFD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3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u="sng" spc="594" dirty="0">
                <a:solidFill>
                  <a:srgbClr val="FDFEFD"/>
                </a:solidFill>
                <a:uFill>
                  <a:solidFill>
                    <a:srgbClr val="FDFEFD"/>
                  </a:solidFill>
                </a:uFill>
                <a:latin typeface="Times New Roman"/>
                <a:ea typeface="Times New Roman"/>
              </a:rPr>
              <a:t>java.util.function</a:t>
            </a:r>
            <a:r>
              <a:rPr lang="en-US" altLang="zh-CN" sz="3700" spc="7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665" dirty="0">
                <a:solidFill>
                  <a:srgbClr val="FDFEFD"/>
                </a:solidFill>
                <a:latin typeface="Times New Roman"/>
                <a:ea typeface="Times New Roman"/>
              </a:rPr>
              <a:t>package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0"/>
              </a:lnSpc>
            </a:pPr>
            <a:endParaRPr lang="en-US" dirty="0" smtClean="0"/>
          </a:p>
          <a:p>
            <a:pPr marL="0" indent="292100">
              <a:lnSpc>
                <a:spcPct val="104999"/>
              </a:lnSpc>
            </a:pPr>
            <a:r>
              <a:rPr lang="en-US" altLang="zh-CN" sz="3350" spc="644" dirty="0">
                <a:solidFill>
                  <a:srgbClr val="FDFEFD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3350" spc="2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590" dirty="0">
                <a:solidFill>
                  <a:srgbClr val="FDFEFD"/>
                </a:solidFill>
                <a:latin typeface="Times New Roman"/>
                <a:ea typeface="Times New Roman"/>
              </a:rPr>
              <a:t>shown</a:t>
            </a:r>
            <a:r>
              <a:rPr lang="en-US" altLang="zh-CN" sz="3350" spc="2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350" spc="515" dirty="0">
                <a:solidFill>
                  <a:srgbClr val="FDFEFD"/>
                </a:solidFill>
                <a:latin typeface="Times New Roman"/>
                <a:ea typeface="Times New Roman"/>
              </a:rPr>
              <a:t>below: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 indent="5803900">
              <a:lnSpc>
                <a:spcPct val="104999"/>
              </a:lnSpc>
            </a:pPr>
            <a:r>
              <a:rPr lang="en-US" altLang="zh-CN" sz="1800" spc="5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31</a:t>
            </a:r>
            <a:endParaRPr lang="en-US" altLang="zh-CN" sz="1800" spc="5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03"/>
          <p:cNvSpPr txBox="1"/>
          <p:nvPr/>
        </p:nvSpPr>
        <p:spPr>
          <a:xfrm>
            <a:off x="558800" y="554472"/>
            <a:ext cx="12210205" cy="9047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4300" spc="844" dirty="0">
                <a:solidFill>
                  <a:srgbClr val="FDFEFD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4300" spc="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690" dirty="0">
                <a:solidFill>
                  <a:srgbClr val="FDFEFD"/>
                </a:solidFill>
                <a:latin typeface="Times New Roman"/>
                <a:ea typeface="Times New Roman"/>
              </a:rPr>
              <a:t>local</a:t>
            </a:r>
            <a:r>
              <a:rPr lang="en-US" altLang="zh-CN" sz="4300" spc="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709" dirty="0">
                <a:solidFill>
                  <a:srgbClr val="FDFEFD"/>
                </a:solidFill>
                <a:latin typeface="Times New Roman"/>
                <a:ea typeface="Times New Roman"/>
              </a:rPr>
              <a:t>variables</a:t>
            </a:r>
            <a:r>
              <a:rPr lang="en-US" altLang="zh-CN" sz="4300" spc="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1000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4300" spc="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719" dirty="0">
                <a:solidFill>
                  <a:srgbClr val="FDFEFD"/>
                </a:solidFill>
                <a:latin typeface="Times New Roman"/>
                <a:ea typeface="Times New Roman"/>
              </a:rPr>
              <a:t>Effective</a:t>
            </a:r>
            <a:r>
              <a:rPr lang="en-US" altLang="zh-CN" sz="4300" spc="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650" dirty="0">
                <a:solidFill>
                  <a:srgbClr val="FDFEFD"/>
                </a:solidFill>
                <a:latin typeface="Times New Roman"/>
                <a:ea typeface="Times New Roman"/>
              </a:rPr>
              <a:t>final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0"/>
              </a:lnSpc>
            </a:pPr>
            <a:endParaRPr lang="en-US" dirty="0" smtClean="0"/>
          </a:p>
          <a:p>
            <a:pPr marL="0" indent="5765800">
              <a:lnSpc>
                <a:spcPct val="104999"/>
              </a:lnSpc>
            </a:pPr>
            <a:r>
              <a:rPr lang="en-US" altLang="zh-CN" sz="1800" spc="515" dirty="0" smtClean="0">
                <a:solidFill>
                  <a:srgbClr val="FDFEFD"/>
                </a:solidFill>
                <a:latin typeface="Times New Roman"/>
                <a:ea typeface="Times New Roman"/>
              </a:rPr>
              <a:t>32</a:t>
            </a:r>
            <a:endParaRPr lang="en-US" altLang="zh-CN" sz="1800" spc="51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05"/>
          <p:cNvSpPr txBox="1"/>
          <p:nvPr/>
        </p:nvSpPr>
        <p:spPr>
          <a:xfrm>
            <a:off x="1587500" y="4298086"/>
            <a:ext cx="9835569" cy="5303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330" dirty="0">
                <a:solidFill>
                  <a:srgbClr val="FDFEFD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7200" spc="17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39" dirty="0">
                <a:solidFill>
                  <a:srgbClr val="FDFEFD"/>
                </a:solidFill>
                <a:latin typeface="Times New Roman"/>
                <a:ea typeface="Times New Roman"/>
              </a:rPr>
              <a:t>References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marL="0" indent="4749800">
              <a:lnSpc>
                <a:spcPct val="104999"/>
              </a:lnSpc>
            </a:pPr>
            <a:r>
              <a:rPr lang="en-US" altLang="zh-CN" sz="1800" spc="4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33</a:t>
            </a:r>
            <a:endParaRPr lang="en-US" altLang="zh-CN" sz="1800" spc="40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07"/>
          <p:cNvSpPr txBox="1"/>
          <p:nvPr/>
        </p:nvSpPr>
        <p:spPr>
          <a:xfrm>
            <a:off x="1181100" y="335686"/>
            <a:ext cx="10664884" cy="9233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27100">
              <a:lnSpc>
                <a:spcPct val="104999"/>
              </a:lnSpc>
            </a:pPr>
            <a:r>
              <a:rPr lang="en-US" altLang="zh-CN" sz="7200" spc="1425" dirty="0">
                <a:solidFill>
                  <a:srgbClr val="FDFEFD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7200" spc="17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39" dirty="0">
                <a:solidFill>
                  <a:srgbClr val="FDFEFD"/>
                </a:solidFill>
                <a:latin typeface="Times New Roman"/>
                <a:ea typeface="Times New Roman"/>
              </a:rPr>
              <a:t>reference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endParaRPr lang="en-US" altLang="zh-CN" sz="3600" spc="690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25000"/>
              </a:lnSpc>
            </a:pPr>
            <a:r>
              <a:rPr lang="zh-CN" altLang="en-US" sz="3600" spc="690" dirty="0" smtClean="0">
                <a:solidFill>
                  <a:srgbClr val="FDFEFD"/>
                </a:solidFill>
                <a:latin typeface="Times New Roman"/>
                <a:ea typeface="Times New Roman"/>
              </a:rPr>
              <a:t>允许</a:t>
            </a:r>
            <a:r>
              <a:rPr lang="zh-CN" altLang="en-US" sz="3600" spc="690" dirty="0">
                <a:solidFill>
                  <a:srgbClr val="FDFEFD"/>
                </a:solidFill>
                <a:latin typeface="Times New Roman"/>
                <a:ea typeface="Times New Roman"/>
              </a:rPr>
              <a:t>您从现有方法实现创建</a:t>
            </a:r>
            <a:r>
              <a:rPr lang="en-US" altLang="zh-CN" sz="3600" spc="690" dirty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zh-CN" altLang="en-US" sz="3600" spc="690" dirty="0" smtClean="0">
                <a:solidFill>
                  <a:srgbClr val="FDFEFD"/>
                </a:solidFill>
                <a:latin typeface="Times New Roman"/>
                <a:ea typeface="Times New Roman"/>
              </a:rPr>
              <a:t>表达式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endParaRPr lang="en-US" altLang="zh-CN" sz="3600" spc="769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25000"/>
              </a:lnSpc>
            </a:pPr>
            <a:r>
              <a:rPr lang="en-US" altLang="zh-CN" sz="3600" spc="730" dirty="0" smtClean="0">
                <a:solidFill>
                  <a:srgbClr val="FDFEFD"/>
                </a:solidFill>
                <a:latin typeface="Times New Roman"/>
                <a:ea typeface="Times New Roman"/>
              </a:rPr>
              <a:t>lambda</a:t>
            </a:r>
            <a:r>
              <a:rPr lang="zh-CN" altLang="en-US" sz="3600" spc="730" dirty="0">
                <a:solidFill>
                  <a:srgbClr val="FDFEFD"/>
                </a:solidFill>
                <a:latin typeface="Times New Roman"/>
                <a:ea typeface="Times New Roman"/>
              </a:rPr>
              <a:t>只调用特定方法的</a:t>
            </a:r>
            <a:r>
              <a:rPr lang="zh-CN" altLang="en-US" sz="3600" spc="730" dirty="0" smtClean="0">
                <a:solidFill>
                  <a:srgbClr val="FDFEFD"/>
                </a:solidFill>
                <a:latin typeface="Times New Roman"/>
                <a:ea typeface="Times New Roman"/>
              </a:rPr>
              <a:t>简写</a:t>
            </a:r>
            <a:endParaRPr lang="en-US" altLang="zh-CN" sz="3600" spc="73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9"/>
              </a:lnSpc>
            </a:pPr>
            <a:endParaRPr lang="en-US" dirty="0" smtClean="0"/>
          </a:p>
          <a:p>
            <a:pPr marL="0" indent="2006600">
              <a:lnSpc>
                <a:spcPct val="104999"/>
              </a:lnSpc>
            </a:pPr>
            <a:r>
              <a:rPr lang="en-US" altLang="zh-CN" sz="3200" spc="550" dirty="0">
                <a:solidFill>
                  <a:srgbClr val="27292D"/>
                </a:solidFill>
                <a:latin typeface="Times New Roman"/>
                <a:ea typeface="Times New Roman"/>
              </a:rPr>
              <a:t>String</a:t>
            </a:r>
            <a:r>
              <a:rPr lang="en-US" altLang="zh-CN" sz="3200" spc="34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459" dirty="0">
                <a:solidFill>
                  <a:srgbClr val="27292D"/>
                </a:solidFill>
                <a:latin typeface="Times New Roman"/>
                <a:ea typeface="Times New Roman"/>
              </a:rPr>
              <a:t>str</a:t>
            </a:r>
            <a:r>
              <a:rPr lang="en-US" altLang="zh-CN" sz="3200" spc="34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09" dirty="0">
                <a:solidFill>
                  <a:srgbClr val="27292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200" spc="345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500" dirty="0">
                <a:solidFill>
                  <a:srgbClr val="27292D"/>
                </a:solidFill>
                <a:latin typeface="Times New Roman"/>
                <a:ea typeface="Times New Roman"/>
              </a:rPr>
              <a:t>str.length()</a:t>
            </a:r>
          </a:p>
          <a:p>
            <a:pPr>
              <a:lnSpc>
                <a:spcPts val="765"/>
              </a:lnSpc>
            </a:pPr>
            <a:endParaRPr lang="en-US" dirty="0" smtClean="0"/>
          </a:p>
          <a:p>
            <a:pPr marL="0" indent="3251200">
              <a:lnSpc>
                <a:spcPct val="104999"/>
              </a:lnSpc>
            </a:pPr>
            <a:r>
              <a:rPr lang="en-US" altLang="zh-CN" sz="3200" spc="440" dirty="0">
                <a:solidFill>
                  <a:srgbClr val="27292D"/>
                </a:solidFill>
                <a:latin typeface="Times New Roman"/>
                <a:ea typeface="Times New Roman"/>
              </a:rPr>
              <a:t>String::l</a:t>
            </a:r>
            <a:r>
              <a:rPr lang="en-US" altLang="zh-CN" sz="3200" spc="434" dirty="0">
                <a:solidFill>
                  <a:srgbClr val="27292D"/>
                </a:solidFill>
                <a:latin typeface="Times New Roman"/>
                <a:ea typeface="Times New Roman"/>
              </a:rPr>
              <a:t>ength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39"/>
              </a:lnSpc>
            </a:pPr>
            <a:endParaRPr lang="en-US" dirty="0" smtClean="0"/>
          </a:p>
          <a:p>
            <a:pPr marL="0" indent="5118100">
              <a:lnSpc>
                <a:spcPct val="104999"/>
              </a:lnSpc>
            </a:pPr>
            <a:r>
              <a:rPr lang="en-US" altLang="zh-CN" sz="1800" spc="640" dirty="0" smtClean="0">
                <a:solidFill>
                  <a:srgbClr val="FDFEFD"/>
                </a:solidFill>
                <a:latin typeface="Times New Roman"/>
                <a:ea typeface="Times New Roman"/>
              </a:rPr>
              <a:t>34</a:t>
            </a:r>
            <a:endParaRPr lang="en-US" altLang="zh-CN" sz="1800" spc="64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09"/>
          <p:cNvSpPr txBox="1"/>
          <p:nvPr/>
        </p:nvSpPr>
        <p:spPr>
          <a:xfrm>
            <a:off x="1828800" y="3713886"/>
            <a:ext cx="9352792" cy="5887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16200">
              <a:lnSpc>
                <a:spcPct val="104999"/>
              </a:lnSpc>
            </a:pPr>
            <a:r>
              <a:rPr lang="en-US" altLang="zh-CN" sz="7200" spc="540" dirty="0">
                <a:solidFill>
                  <a:srgbClr val="FDFEFD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7200" spc="178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500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</a:p>
          <a:p>
            <a:pPr marL="0">
              <a:lnSpc>
                <a:spcPct val="104999"/>
              </a:lnSpc>
              <a:spcBef>
                <a:spcPts val="125"/>
              </a:spcBef>
            </a:pPr>
            <a:r>
              <a:rPr lang="en-US" altLang="zh-CN" sz="7200" spc="1330" dirty="0">
                <a:solidFill>
                  <a:srgbClr val="FDFEFD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7200" spc="17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55" dirty="0">
                <a:solidFill>
                  <a:srgbClr val="FDFEFD"/>
                </a:solidFill>
                <a:latin typeface="Times New Roman"/>
                <a:ea typeface="Times New Roman"/>
              </a:rPr>
              <a:t>Reference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4495800">
              <a:lnSpc>
                <a:spcPct val="104999"/>
              </a:lnSpc>
            </a:pPr>
            <a:r>
              <a:rPr lang="en-US" altLang="zh-CN" sz="1800" spc="4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35</a:t>
            </a:r>
            <a:endParaRPr lang="en-US" altLang="zh-CN" sz="1800" spc="45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13"/>
          <p:cNvSpPr txBox="1"/>
          <p:nvPr/>
        </p:nvSpPr>
        <p:spPr>
          <a:xfrm>
            <a:off x="1333500" y="3780359"/>
            <a:ext cx="10346038" cy="5821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184400">
              <a:lnSpc>
                <a:spcPct val="105416"/>
              </a:lnSpc>
            </a:pPr>
            <a:r>
              <a:rPr lang="en-US" altLang="zh-CN" sz="6750" spc="969" dirty="0">
                <a:solidFill>
                  <a:srgbClr val="FDFEFD"/>
                </a:solidFill>
                <a:latin typeface="Times New Roman"/>
                <a:ea typeface="Times New Roman"/>
              </a:rPr>
              <a:t>SECTION</a:t>
            </a:r>
            <a:r>
              <a:rPr lang="en-US" altLang="zh-CN" sz="6750" spc="16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50" spc="819" dirty="0">
                <a:solidFill>
                  <a:srgbClr val="FDFEFD"/>
                </a:solidFill>
                <a:latin typeface="Times New Roman"/>
                <a:ea typeface="Times New Roman"/>
              </a:rPr>
              <a:t>04</a:t>
            </a:r>
          </a:p>
          <a:p>
            <a:pPr marL="0">
              <a:lnSpc>
                <a:spcPct val="105416"/>
              </a:lnSpc>
            </a:pPr>
            <a:r>
              <a:rPr lang="en-US" altLang="zh-CN" sz="6750" spc="619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6750" spc="17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750" spc="559" dirty="0">
                <a:solidFill>
                  <a:srgbClr val="FDFEFD"/>
                </a:solidFill>
                <a:latin typeface="Times New Roman"/>
                <a:ea typeface="Times New Roman"/>
              </a:rPr>
              <a:t>PROCESSING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0"/>
              </a:lnSpc>
            </a:pPr>
            <a:endParaRPr lang="en-US" dirty="0" smtClean="0"/>
          </a:p>
          <a:p>
            <a:pPr marL="0" indent="5029200">
              <a:lnSpc>
                <a:spcPct val="104999"/>
              </a:lnSpc>
            </a:pPr>
            <a:r>
              <a:rPr lang="en-US" altLang="zh-CN" sz="1800" spc="2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36</a:t>
            </a:r>
            <a:endParaRPr lang="en-US" altLang="zh-CN" sz="1800" spc="20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15"/>
          <p:cNvSpPr txBox="1"/>
          <p:nvPr/>
        </p:nvSpPr>
        <p:spPr>
          <a:xfrm>
            <a:off x="1181100" y="335686"/>
            <a:ext cx="10165122" cy="93629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00100">
              <a:lnSpc>
                <a:spcPct val="104999"/>
              </a:lnSpc>
            </a:pPr>
            <a:r>
              <a:rPr lang="en-US" altLang="zh-CN" sz="7200" spc="1214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7200" spc="17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14" dirty="0">
                <a:solidFill>
                  <a:srgbClr val="FDFEFD"/>
                </a:solidFill>
                <a:latin typeface="Times New Roman"/>
                <a:ea typeface="Times New Roman"/>
              </a:rPr>
              <a:t>Processing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en-US" altLang="zh-CN" sz="3600" spc="980" dirty="0" smtClean="0">
                <a:solidFill>
                  <a:srgbClr val="FDFEFD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36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80" dirty="0" smtClean="0">
                <a:solidFill>
                  <a:srgbClr val="FDFEFD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600" spc="384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15" dirty="0" smtClean="0">
                <a:solidFill>
                  <a:srgbClr val="FDFEFD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36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69" dirty="0" smtClean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384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39" dirty="0" smtClean="0">
                <a:solidFill>
                  <a:srgbClr val="FDFEFD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36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30" dirty="0" smtClean="0">
                <a:solidFill>
                  <a:srgbClr val="FDFEFD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00" spc="384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4" dirty="0" smtClean="0">
                <a:solidFill>
                  <a:srgbClr val="FDFEFD"/>
                </a:solidFill>
                <a:latin typeface="Times New Roman"/>
                <a:ea typeface="Times New Roman"/>
              </a:rPr>
              <a:t>processing</a:t>
            </a:r>
            <a:r>
              <a:rPr lang="en-US" altLang="zh-CN" sz="3600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15" dirty="0" smtClean="0">
                <a:solidFill>
                  <a:srgbClr val="FDFEFD"/>
                </a:solidFill>
                <a:latin typeface="Times New Roman"/>
                <a:ea typeface="Times New Roman"/>
              </a:rPr>
              <a:t>abstractio</a:t>
            </a:r>
            <a:r>
              <a:rPr lang="en-US" altLang="zh-CN" sz="3600" spc="6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609" dirty="0">
                <a:solidFill>
                  <a:srgbClr val="FDFEFD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hangingPunct="0">
              <a:lnSpc>
                <a:spcPct val="207916"/>
              </a:lnSpc>
            </a:pPr>
            <a:r>
              <a:rPr lang="en-US" altLang="zh-CN" sz="3600" spc="700" dirty="0" smtClean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3600" spc="379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69" dirty="0">
                <a:solidFill>
                  <a:srgbClr val="FDFEFD"/>
                </a:solidFill>
                <a:latin typeface="Times New Roman"/>
                <a:ea typeface="Times New Roman"/>
              </a:rPr>
              <a:t>vs</a:t>
            </a:r>
            <a:r>
              <a:rPr lang="en-US" altLang="zh-CN" sz="3600" spc="3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19" dirty="0">
                <a:solidFill>
                  <a:srgbClr val="FDFEFD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565" dirty="0" smtClean="0">
                <a:solidFill>
                  <a:srgbClr val="FDFEFD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3600" spc="300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5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3600" spc="3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0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175" dirty="0" smtClean="0">
                <a:solidFill>
                  <a:srgbClr val="FDFEFD"/>
                </a:solidFill>
                <a:latin typeface="Times New Roman"/>
                <a:ea typeface="Times New Roman"/>
              </a:rPr>
              <a:t>37</a:t>
            </a:r>
            <a:endParaRPr lang="en-US" altLang="zh-CN" sz="1800" spc="17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17"/>
          <p:cNvSpPr txBox="1"/>
          <p:nvPr/>
        </p:nvSpPr>
        <p:spPr>
          <a:xfrm>
            <a:off x="1181100" y="335686"/>
            <a:ext cx="8863338" cy="93353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267200">
              <a:lnSpc>
                <a:spcPct val="104999"/>
              </a:lnSpc>
            </a:pPr>
            <a:r>
              <a:rPr lang="en-US" altLang="zh-CN" sz="7200" spc="460" dirty="0">
                <a:solidFill>
                  <a:srgbClr val="FDFEFD"/>
                </a:solidFill>
                <a:latin typeface="Times New Roman"/>
                <a:ea typeface="Times New Roman"/>
              </a:rPr>
              <a:t>Wh</a:t>
            </a:r>
            <a:r>
              <a:rPr lang="en-US" altLang="zh-CN" sz="7200" spc="455" dirty="0">
                <a:solidFill>
                  <a:srgbClr val="FDFEFD"/>
                </a:solidFill>
                <a:latin typeface="Times New Roman"/>
                <a:ea typeface="Times New Roman"/>
              </a:rPr>
              <a:t>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r>
              <a:rPr lang="zh-CN" altLang="en-US" sz="3600" spc="669" dirty="0" smtClean="0">
                <a:solidFill>
                  <a:srgbClr val="FDFEFD"/>
                </a:solidFill>
                <a:latin typeface="Times New Roman"/>
                <a:ea typeface="Times New Roman"/>
              </a:rPr>
              <a:t>集合</a:t>
            </a:r>
            <a:r>
              <a:rPr lang="en-US" altLang="zh-CN" sz="3600" spc="669" dirty="0" smtClean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zh-CN" altLang="en-US" sz="3600" spc="669" dirty="0" smtClean="0">
                <a:solidFill>
                  <a:srgbClr val="FDFEFD"/>
                </a:solidFill>
                <a:latin typeface="Times New Roman"/>
                <a:ea typeface="Times New Roman"/>
              </a:rPr>
              <a:t>版本太</a:t>
            </a:r>
            <a:r>
              <a:rPr lang="zh-CN" altLang="en-US" sz="3600" spc="669" dirty="0">
                <a:solidFill>
                  <a:srgbClr val="FDFEFD"/>
                </a:solidFill>
                <a:latin typeface="Times New Roman"/>
                <a:ea typeface="Times New Roman"/>
              </a:rPr>
              <a:t>旧</a:t>
            </a:r>
            <a:endParaRPr lang="en-US" altLang="zh-CN" sz="3600" spc="63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zh-CN" altLang="en-US" sz="3600" spc="860" dirty="0">
                <a:solidFill>
                  <a:srgbClr val="FDFEFD"/>
                </a:solidFill>
                <a:latin typeface="Times New Roman"/>
                <a:ea typeface="Times New Roman"/>
              </a:rPr>
              <a:t>开发人员需要更高级别的声明式</a:t>
            </a:r>
            <a:r>
              <a:rPr lang="zh-CN" altLang="en-US" sz="3600" spc="860" dirty="0" smtClean="0">
                <a:solidFill>
                  <a:srgbClr val="FDFEFD"/>
                </a:solidFill>
                <a:latin typeface="Times New Roman"/>
                <a:ea typeface="Times New Roman"/>
              </a:rPr>
              <a:t>数据处理</a:t>
            </a:r>
            <a:r>
              <a:rPr lang="en-US" altLang="zh-CN" sz="3600" spc="860" dirty="0" smtClean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endParaRPr lang="en-US" altLang="zh-CN" sz="3600" spc="86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94"/>
              </a:lnSpc>
            </a:pPr>
            <a:endParaRPr lang="en-US" sz="3600" spc="64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r>
              <a:rPr lang="zh-CN" altLang="en-US" sz="3600" spc="640" dirty="0">
                <a:solidFill>
                  <a:srgbClr val="FDFEFD"/>
                </a:solidFill>
                <a:latin typeface="Times New Roman"/>
                <a:ea typeface="Times New Roman"/>
              </a:rPr>
              <a:t>并行处理</a:t>
            </a:r>
            <a:r>
              <a:rPr lang="zh-CN" altLang="en-US" sz="3600" spc="640" dirty="0" smtClean="0">
                <a:solidFill>
                  <a:srgbClr val="FDFEFD"/>
                </a:solidFill>
                <a:latin typeface="Times New Roman"/>
                <a:ea typeface="Times New Roman"/>
              </a:rPr>
              <a:t>数据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25"/>
              </a:lnSpc>
            </a:pPr>
            <a:endParaRPr lang="en-US" dirty="0" smtClean="0"/>
          </a:p>
          <a:p>
            <a:pPr marL="0" indent="5168900">
              <a:lnSpc>
                <a:spcPct val="104999"/>
              </a:lnSpc>
            </a:pPr>
            <a:r>
              <a:rPr lang="en-US" altLang="zh-CN" sz="1800" spc="284" dirty="0" smtClean="0">
                <a:solidFill>
                  <a:srgbClr val="FDFEFD"/>
                </a:solidFill>
                <a:latin typeface="Times New Roman"/>
                <a:ea typeface="Times New Roman"/>
              </a:rPr>
              <a:t>38</a:t>
            </a:r>
            <a:endParaRPr lang="en-US" altLang="zh-CN" sz="1800" spc="28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pic>
        <p:nvPicPr>
          <p:cNvPr id="1026" name="Picture 2" descr="Image Descri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0"/>
            <a:ext cx="9768838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1320800" y="3771397"/>
            <a:ext cx="10368812" cy="583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41600">
              <a:lnSpc>
                <a:spcPct val="104999"/>
              </a:lnSpc>
            </a:pPr>
            <a:r>
              <a:rPr lang="en-US" altLang="zh-CN" sz="6850" spc="985" dirty="0">
                <a:solidFill>
                  <a:srgbClr val="FDFEFD"/>
                </a:solidFill>
                <a:latin typeface="Times New Roman"/>
                <a:ea typeface="Times New Roman"/>
              </a:rPr>
              <a:t>Section</a:t>
            </a:r>
            <a:r>
              <a:rPr lang="en-US" altLang="zh-CN" sz="6850" spc="16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850" spc="1155" dirty="0">
                <a:solidFill>
                  <a:srgbClr val="FDFEFD"/>
                </a:solidFill>
                <a:latin typeface="Times New Roman"/>
                <a:ea typeface="Times New Roman"/>
              </a:rPr>
              <a:t>01</a:t>
            </a:r>
          </a:p>
          <a:p>
            <a:pPr marL="0">
              <a:lnSpc>
                <a:spcPct val="104999"/>
              </a:lnSpc>
            </a:pPr>
            <a:r>
              <a:rPr lang="en-US" altLang="zh-CN" sz="6850" spc="1080" dirty="0">
                <a:solidFill>
                  <a:srgbClr val="FDFEFD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6850" spc="6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850" spc="1485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6850" spc="6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850" spc="1294" dirty="0">
                <a:solidFill>
                  <a:srgbClr val="FDFEFD"/>
                </a:solidFill>
                <a:latin typeface="Times New Roman"/>
                <a:ea typeface="Times New Roman"/>
              </a:rPr>
              <a:t>Design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marL="0" indent="5092700">
              <a:lnSpc>
                <a:spcPct val="104999"/>
              </a:lnSpc>
            </a:pPr>
            <a:r>
              <a:rPr lang="en-US" altLang="zh-CN" sz="1800" spc="530" dirty="0" smtClean="0">
                <a:solidFill>
                  <a:srgbClr val="FDFEFD"/>
                </a:solidFill>
                <a:latin typeface="Times New Roman"/>
                <a:ea typeface="Times New Roman"/>
              </a:rPr>
              <a:t>4</a:t>
            </a:r>
            <a:endParaRPr lang="en-US" altLang="zh-CN" sz="1800" spc="53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19"/>
          <p:cNvSpPr txBox="1"/>
          <p:nvPr/>
        </p:nvSpPr>
        <p:spPr>
          <a:xfrm>
            <a:off x="482600" y="447691"/>
            <a:ext cx="12361051" cy="9243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5700" spc="1135" dirty="0">
                <a:solidFill>
                  <a:srgbClr val="FDFEFD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5700" spc="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1025" dirty="0">
                <a:solidFill>
                  <a:srgbClr val="FDFEFD"/>
                </a:solidFill>
                <a:latin typeface="Times New Roman"/>
                <a:ea typeface="Times New Roman"/>
              </a:rPr>
              <a:t>processing</a:t>
            </a:r>
            <a:r>
              <a:rPr lang="en-US" altLang="zh-CN" sz="5700" spc="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1025" dirty="0">
                <a:solidFill>
                  <a:srgbClr val="FDFEFD"/>
                </a:solidFill>
                <a:latin typeface="Times New Roman"/>
                <a:ea typeface="Times New Roman"/>
              </a:rPr>
              <a:t>before</a:t>
            </a:r>
            <a:r>
              <a:rPr lang="en-US" altLang="zh-CN" sz="5700" spc="6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1075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5700" spc="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1200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0" indent="3048000">
              <a:lnSpc>
                <a:spcPct val="104999"/>
              </a:lnSpc>
            </a:pPr>
            <a:r>
              <a:rPr lang="en-US" altLang="zh-CN" sz="3200" spc="755" dirty="0">
                <a:solidFill>
                  <a:srgbClr val="27292D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200" spc="3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40" dirty="0">
                <a:solidFill>
                  <a:srgbClr val="27292D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3200" spc="3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505" dirty="0">
                <a:solidFill>
                  <a:srgbClr val="27292D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3200" spc="354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59" dirty="0">
                <a:solidFill>
                  <a:srgbClr val="27292D"/>
                </a:solidFill>
                <a:latin typeface="Times New Roman"/>
                <a:ea typeface="Times New Roman"/>
              </a:rPr>
              <a:t>code</a:t>
            </a:r>
            <a:r>
              <a:rPr lang="en-US" altLang="zh-CN" sz="3200" spc="3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69" dirty="0">
                <a:solidFill>
                  <a:srgbClr val="27292D"/>
                </a:solidFill>
                <a:latin typeface="Times New Roman"/>
                <a:ea typeface="Times New Roman"/>
              </a:rPr>
              <a:t>do?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marL="0" indent="5842000">
              <a:lnSpc>
                <a:spcPct val="104999"/>
              </a:lnSpc>
            </a:pPr>
            <a:r>
              <a:rPr lang="en-US" altLang="zh-CN" sz="1800" spc="494" dirty="0" smtClean="0">
                <a:solidFill>
                  <a:srgbClr val="FDFEFD"/>
                </a:solidFill>
                <a:latin typeface="Times New Roman"/>
                <a:ea typeface="Times New Roman"/>
              </a:rPr>
              <a:t>40</a:t>
            </a:r>
            <a:endParaRPr lang="en-US" altLang="zh-CN" sz="1800" spc="49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21"/>
          <p:cNvSpPr txBox="1"/>
          <p:nvPr/>
        </p:nvSpPr>
        <p:spPr>
          <a:xfrm>
            <a:off x="546100" y="390946"/>
            <a:ext cx="12235953" cy="9210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6550" spc="1350" dirty="0">
                <a:solidFill>
                  <a:srgbClr val="FDFEFD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6550" spc="7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50" spc="1225" dirty="0">
                <a:solidFill>
                  <a:srgbClr val="FDFEFD"/>
                </a:solidFill>
                <a:latin typeface="Times New Roman"/>
                <a:ea typeface="Times New Roman"/>
              </a:rPr>
              <a:t>processing</a:t>
            </a:r>
            <a:r>
              <a:rPr lang="en-US" altLang="zh-CN" sz="6550" spc="7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50" spc="1125" dirty="0">
                <a:solidFill>
                  <a:srgbClr val="FDFEFD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6550" spc="7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50" spc="1269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6550" spc="7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50" spc="1450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9"/>
              </a:lnSpc>
            </a:pPr>
            <a:endParaRPr lang="en-US" dirty="0" smtClean="0"/>
          </a:p>
          <a:p>
            <a:pPr marL="0" indent="2362200">
              <a:lnSpc>
                <a:spcPct val="104999"/>
              </a:lnSpc>
            </a:pPr>
            <a:r>
              <a:rPr lang="en-US" altLang="zh-CN" sz="3200" spc="505" dirty="0">
                <a:solidFill>
                  <a:srgbClr val="27292D"/>
                </a:solidFill>
                <a:latin typeface="Times New Roman"/>
                <a:ea typeface="Times New Roman"/>
              </a:rPr>
              <a:t>Isn’t</a:t>
            </a:r>
            <a:r>
              <a:rPr lang="en-US" altLang="zh-CN" sz="3200" spc="3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505" dirty="0">
                <a:solidFill>
                  <a:srgbClr val="27292D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3200" spc="354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655" dirty="0">
                <a:solidFill>
                  <a:srgbClr val="27292D"/>
                </a:solidFill>
                <a:latin typeface="Times New Roman"/>
                <a:ea typeface="Times New Roman"/>
              </a:rPr>
              <a:t>code</a:t>
            </a:r>
            <a:r>
              <a:rPr lang="en-US" altLang="zh-CN" sz="3200" spc="350" dirty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555" dirty="0">
                <a:solidFill>
                  <a:srgbClr val="27292D"/>
                </a:solidFill>
                <a:latin typeface="Times New Roman"/>
                <a:ea typeface="Times New Roman"/>
              </a:rPr>
              <a:t>beautiful?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5803900">
              <a:lnSpc>
                <a:spcPct val="104999"/>
              </a:lnSpc>
            </a:pPr>
            <a:r>
              <a:rPr lang="en-US" altLang="zh-CN" sz="1800" spc="245" dirty="0" smtClean="0">
                <a:solidFill>
                  <a:srgbClr val="FDFEFD"/>
                </a:solidFill>
                <a:latin typeface="Times New Roman"/>
                <a:ea typeface="Times New Roman"/>
              </a:rPr>
              <a:t>41</a:t>
            </a:r>
            <a:endParaRPr lang="en-US" altLang="zh-CN" sz="1800" spc="24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23"/>
          <p:cNvSpPr txBox="1"/>
          <p:nvPr/>
        </p:nvSpPr>
        <p:spPr>
          <a:xfrm>
            <a:off x="520700" y="337173"/>
            <a:ext cx="12286251" cy="9359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000" spc="1435" dirty="0">
                <a:solidFill>
                  <a:srgbClr val="FDFEFD"/>
                </a:solidFill>
                <a:latin typeface="Times New Roman"/>
                <a:ea typeface="Times New Roman"/>
              </a:rPr>
              <a:t>Understanding</a:t>
            </a:r>
            <a:r>
              <a:rPr lang="en-US" altLang="zh-CN" sz="7000" spc="8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0" spc="1305" dirty="0">
                <a:solidFill>
                  <a:srgbClr val="FDFEFD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0" spc="8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0" spc="1494" dirty="0">
                <a:solidFill>
                  <a:srgbClr val="FDFEFD"/>
                </a:solidFill>
                <a:latin typeface="Times New Roman"/>
                <a:ea typeface="Times New Roman"/>
              </a:rPr>
              <a:t>code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60"/>
              </a:lnSpc>
            </a:pPr>
            <a:endParaRPr lang="en-US" dirty="0" smtClean="0"/>
          </a:p>
          <a:p>
            <a:pPr marL="0" indent="5842000">
              <a:lnSpc>
                <a:spcPct val="104999"/>
              </a:lnSpc>
            </a:pPr>
            <a:r>
              <a:rPr lang="en-US" altLang="zh-CN" sz="1800" spc="2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42</a:t>
            </a:r>
            <a:endParaRPr lang="en-US" altLang="zh-CN" sz="1800" spc="2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27"/>
          <p:cNvSpPr txBox="1"/>
          <p:nvPr/>
        </p:nvSpPr>
        <p:spPr>
          <a:xfrm>
            <a:off x="1181100" y="335686"/>
            <a:ext cx="11488340" cy="9132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759200">
              <a:lnSpc>
                <a:spcPct val="104999"/>
              </a:lnSpc>
            </a:pPr>
            <a:r>
              <a:rPr lang="en-US" altLang="zh-CN" sz="7200" spc="1105" dirty="0">
                <a:solidFill>
                  <a:srgbClr val="FDFEFD"/>
                </a:solidFill>
                <a:latin typeface="Times New Roman"/>
                <a:ea typeface="Times New Roman"/>
              </a:rPr>
              <a:t>Str</a:t>
            </a:r>
            <a:r>
              <a:rPr lang="en-US" altLang="zh-CN" sz="7200" spc="1094" dirty="0">
                <a:solidFill>
                  <a:srgbClr val="FDFEFD"/>
                </a:solidFill>
                <a:latin typeface="Times New Roman"/>
                <a:ea typeface="Times New Roman"/>
              </a:rPr>
              <a:t>eam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en-US" altLang="zh-CN" sz="3600" spc="694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zh-CN" altLang="en-US" sz="3600" spc="694" dirty="0">
                <a:solidFill>
                  <a:srgbClr val="FDFEFD"/>
                </a:solidFill>
                <a:latin typeface="Times New Roman"/>
                <a:ea typeface="Times New Roman"/>
              </a:rPr>
              <a:t>是来自支持数据处理操作的源的元素序列</a:t>
            </a:r>
            <a:endParaRPr lang="en-US" sz="3600" spc="69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endParaRPr lang="en-US" altLang="zh-CN" sz="3600" spc="694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marL="0" indent="571500">
              <a:lnSpc>
                <a:spcPct val="104999"/>
              </a:lnSpc>
            </a:pPr>
            <a:r>
              <a:rPr lang="en-US" altLang="zh-CN" sz="3600" spc="694" dirty="0" smtClean="0">
                <a:solidFill>
                  <a:srgbClr val="FDFEFD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3600" spc="400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15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4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30" dirty="0">
                <a:solidFill>
                  <a:srgbClr val="FDFEFD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3600" spc="4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9" dirty="0">
                <a:solidFill>
                  <a:srgbClr val="FDFEFD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00" spc="4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9" dirty="0">
                <a:solidFill>
                  <a:srgbClr val="FDFEFD"/>
                </a:solidFill>
                <a:latin typeface="Times New Roman"/>
                <a:ea typeface="Times New Roman"/>
              </a:rPr>
              <a:t>elements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571500" hangingPunct="0">
              <a:lnSpc>
                <a:spcPct val="125000"/>
              </a:lnSpc>
            </a:pPr>
            <a:r>
              <a:rPr lang="en-US" altLang="zh-CN" sz="3600" spc="650" dirty="0">
                <a:solidFill>
                  <a:srgbClr val="FDFEFD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3600" spc="3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69" dirty="0">
                <a:solidFill>
                  <a:srgbClr val="FDFEFD"/>
                </a:solidFill>
                <a:latin typeface="Times New Roman"/>
                <a:ea typeface="Times New Roman"/>
              </a:rPr>
              <a:t>processing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5" dirty="0">
                <a:solidFill>
                  <a:srgbClr val="FDFEFD"/>
                </a:solidFill>
                <a:latin typeface="Times New Roman"/>
                <a:ea typeface="Times New Roman"/>
              </a:rPr>
              <a:t>operations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15" dirty="0">
                <a:solidFill>
                  <a:srgbClr val="FDFEFD"/>
                </a:solidFill>
                <a:latin typeface="Times New Roman"/>
                <a:ea typeface="Times New Roman"/>
              </a:rPr>
              <a:t>-&gt;</a:t>
            </a:r>
            <a:r>
              <a:rPr lang="en-US" altLang="zh-CN" sz="3600" spc="3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90" dirty="0">
                <a:solidFill>
                  <a:srgbClr val="FDFEFD"/>
                </a:solidFill>
                <a:latin typeface="Times New Roman"/>
                <a:ea typeface="Times New Roman"/>
              </a:rPr>
              <a:t>filter,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80" dirty="0">
                <a:solidFill>
                  <a:srgbClr val="FDFEFD"/>
                </a:solidFill>
                <a:latin typeface="Times New Roman"/>
                <a:ea typeface="Times New Roman"/>
              </a:rPr>
              <a:t>map,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90" dirty="0">
                <a:solidFill>
                  <a:srgbClr val="FDFEFD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600" spc="480" dirty="0">
                <a:solidFill>
                  <a:srgbClr val="FDFEFD"/>
                </a:solidFill>
                <a:latin typeface="Times New Roman"/>
                <a:ea typeface="Times New Roman"/>
              </a:rPr>
              <a:t>c.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60"/>
              </a:lnSpc>
            </a:pPr>
            <a:endParaRPr lang="en-US" dirty="0" smtClean="0"/>
          </a:p>
          <a:p>
            <a:pPr marL="0" indent="5156200">
              <a:lnSpc>
                <a:spcPct val="104999"/>
              </a:lnSpc>
            </a:pPr>
            <a:r>
              <a:rPr lang="en-US" altLang="zh-CN" sz="1800" spc="390" dirty="0" smtClean="0">
                <a:solidFill>
                  <a:srgbClr val="FDFEFD"/>
                </a:solidFill>
                <a:latin typeface="Times New Roman"/>
                <a:ea typeface="Times New Roman"/>
              </a:rPr>
              <a:t>43</a:t>
            </a:r>
            <a:endParaRPr lang="en-US" altLang="zh-CN" sz="1800" spc="39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29"/>
          <p:cNvSpPr txBox="1"/>
          <p:nvPr/>
        </p:nvSpPr>
        <p:spPr>
          <a:xfrm>
            <a:off x="1231900" y="335686"/>
            <a:ext cx="10985717" cy="1152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244" dirty="0">
                <a:solidFill>
                  <a:srgbClr val="FDFEFD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7200" spc="7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35" dirty="0">
                <a:solidFill>
                  <a:srgbClr val="FDFEFD"/>
                </a:solidFill>
                <a:latin typeface="Times New Roman"/>
                <a:ea typeface="Times New Roman"/>
              </a:rPr>
              <a:t>vs</a:t>
            </a:r>
            <a:r>
              <a:rPr lang="en-US" altLang="zh-CN" sz="7200" spc="7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410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2298700" y="2470367"/>
            <a:ext cx="8159828" cy="416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  <a:tabLst>
                <a:tab pos="6794500" algn="l"/>
              </a:tabLst>
            </a:pPr>
            <a:r>
              <a:rPr lang="en-US" altLang="zh-CN" sz="2600" spc="475" dirty="0">
                <a:solidFill>
                  <a:srgbClr val="FDFEFD"/>
                </a:solidFill>
                <a:latin typeface="Times New Roman"/>
                <a:ea typeface="Times New Roman"/>
              </a:rPr>
              <a:t>Collection	</a:t>
            </a:r>
            <a:r>
              <a:rPr lang="en-US" altLang="zh-CN" sz="2600" spc="390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850900" y="3562567"/>
            <a:ext cx="4907408" cy="416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2600" spc="625" dirty="0">
                <a:solidFill>
                  <a:srgbClr val="FDFEFD"/>
                </a:solidFill>
                <a:latin typeface="Times New Roman"/>
                <a:ea typeface="Times New Roman"/>
              </a:rPr>
              <a:t>Read</a:t>
            </a:r>
            <a:r>
              <a:rPr lang="en-US" altLang="zh-CN" sz="2600" spc="3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90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600" spc="3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0" dirty="0">
                <a:solidFill>
                  <a:srgbClr val="FDFEFD"/>
                </a:solidFill>
                <a:latin typeface="Times New Roman"/>
                <a:ea typeface="Times New Roman"/>
              </a:rPr>
              <a:t>write</a:t>
            </a:r>
            <a:r>
              <a:rPr lang="en-US" altLang="zh-CN" sz="2600" spc="3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15" dirty="0">
                <a:solidFill>
                  <a:srgbClr val="FDFEFD"/>
                </a:solidFill>
                <a:latin typeface="Times New Roman"/>
                <a:ea typeface="Times New Roman"/>
              </a:rPr>
              <a:t>operation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6756400" y="3321267"/>
            <a:ext cx="5920437" cy="898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2600" spc="505" dirty="0">
                <a:solidFill>
                  <a:srgbClr val="FDFEFD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600" spc="2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40" dirty="0">
                <a:solidFill>
                  <a:srgbClr val="FDFEFD"/>
                </a:solidFill>
                <a:latin typeface="Times New Roman"/>
                <a:ea typeface="Times New Roman"/>
              </a:rPr>
              <a:t>read</a:t>
            </a:r>
            <a:r>
              <a:rPr lang="en-US" altLang="zh-CN" sz="2600" spc="2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05" dirty="0">
                <a:solidFill>
                  <a:srgbClr val="FDFEFD"/>
                </a:solidFill>
                <a:latin typeface="Times New Roman"/>
                <a:ea typeface="Times New Roman"/>
              </a:rPr>
              <a:t>operations.</a:t>
            </a:r>
            <a:r>
              <a:rPr lang="en-US" altLang="zh-CN" sz="2600" spc="2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94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600" spc="2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05" dirty="0">
                <a:solidFill>
                  <a:srgbClr val="FDFEFD"/>
                </a:solidFill>
                <a:latin typeface="Times New Roman"/>
                <a:ea typeface="Times New Roman"/>
              </a:rPr>
              <a:t>can’t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2600" spc="580" dirty="0">
                <a:solidFill>
                  <a:srgbClr val="FDFEFD"/>
                </a:solidFill>
                <a:latin typeface="Times New Roman"/>
                <a:ea typeface="Times New Roman"/>
              </a:rPr>
              <a:t>add</a:t>
            </a:r>
            <a:r>
              <a:rPr lang="en-US" altLang="zh-CN" sz="26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5" dirty="0">
                <a:solidFill>
                  <a:srgbClr val="FDFEFD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6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5" dirty="0">
                <a:solidFill>
                  <a:srgbClr val="FDFEFD"/>
                </a:solidFill>
                <a:latin typeface="Times New Roman"/>
                <a:ea typeface="Times New Roman"/>
              </a:rPr>
              <a:t>remove</a:t>
            </a:r>
            <a:r>
              <a:rPr lang="en-US" altLang="zh-CN" sz="26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9" dirty="0">
                <a:solidFill>
                  <a:srgbClr val="FDFEFD"/>
                </a:solidFill>
                <a:latin typeface="Times New Roman"/>
                <a:ea typeface="Times New Roman"/>
              </a:rPr>
              <a:t>elements.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612900" y="4654767"/>
            <a:ext cx="9763204" cy="416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  <a:tabLst>
                <a:tab pos="6553200" algn="l"/>
              </a:tabLst>
            </a:pPr>
            <a:r>
              <a:rPr lang="en-US" altLang="zh-CN" sz="2600" spc="484" dirty="0">
                <a:solidFill>
                  <a:srgbClr val="FDFEFD"/>
                </a:solidFill>
                <a:latin typeface="Times New Roman"/>
                <a:ea typeface="Times New Roman"/>
              </a:rPr>
              <a:t>Eagerly</a:t>
            </a:r>
            <a:r>
              <a:rPr lang="en-US" altLang="zh-CN" sz="2600" spc="3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65" dirty="0">
                <a:solidFill>
                  <a:srgbClr val="FDFEFD"/>
                </a:solidFill>
                <a:latin typeface="Times New Roman"/>
                <a:ea typeface="Times New Roman"/>
              </a:rPr>
              <a:t>evaluated	</a:t>
            </a:r>
            <a:r>
              <a:rPr lang="en-US" altLang="zh-CN" sz="2600" spc="444" dirty="0">
                <a:solidFill>
                  <a:srgbClr val="FDFEFD"/>
                </a:solidFill>
                <a:latin typeface="Times New Roman"/>
                <a:ea typeface="Times New Roman"/>
              </a:rPr>
              <a:t>Lazily</a:t>
            </a:r>
            <a:r>
              <a:rPr lang="en-US" altLang="zh-CN" sz="2600" spc="2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50" dirty="0">
                <a:solidFill>
                  <a:srgbClr val="FDFEFD"/>
                </a:solidFill>
                <a:latin typeface="Times New Roman"/>
                <a:ea typeface="Times New Roman"/>
              </a:rPr>
              <a:t>evaluated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749300" y="5746967"/>
            <a:ext cx="5116389" cy="393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endParaRPr lang="en-US" altLang="zh-CN" sz="2600" spc="52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  <p:sp>
        <p:nvSpPr>
          <p:cNvPr id="135" name="TextBox 135"/>
          <p:cNvSpPr txBox="1"/>
          <p:nvPr/>
        </p:nvSpPr>
        <p:spPr>
          <a:xfrm>
            <a:off x="7124700" y="5505667"/>
            <a:ext cx="5176342" cy="393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endParaRPr lang="en-US" altLang="zh-CN" sz="2600" spc="50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  <p:sp>
        <p:nvSpPr>
          <p:cNvPr id="136" name="TextBox 136"/>
          <p:cNvSpPr txBox="1"/>
          <p:nvPr/>
        </p:nvSpPr>
        <p:spPr>
          <a:xfrm>
            <a:off x="317500" y="6610567"/>
            <a:ext cx="5966062" cy="898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71500">
              <a:lnSpc>
                <a:spcPct val="104999"/>
              </a:lnSpc>
            </a:pPr>
            <a:r>
              <a:rPr lang="en-US" altLang="zh-CN" sz="2600" spc="5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Client</a:t>
            </a:r>
            <a:r>
              <a:rPr lang="en-US" altLang="zh-CN" sz="2600" spc="315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600" spc="315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94" dirty="0" smtClean="0">
                <a:solidFill>
                  <a:srgbClr val="FDFEFD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600" spc="315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44" dirty="0" smtClean="0">
                <a:solidFill>
                  <a:srgbClr val="FDFEFD"/>
                </a:solidFill>
                <a:latin typeface="Times New Roman"/>
                <a:ea typeface="Times New Roman"/>
              </a:rPr>
              <a:t>iterate</a:t>
            </a:r>
            <a:r>
              <a:rPr lang="en-US" altLang="zh-CN" sz="2600" spc="315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65" dirty="0" smtClean="0">
                <a:solidFill>
                  <a:srgbClr val="FDFEFD"/>
                </a:solidFill>
                <a:latin typeface="Times New Roman"/>
                <a:ea typeface="Times New Roman"/>
              </a:rPr>
              <a:t>over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r>
              <a:rPr lang="en-US" altLang="zh-CN" sz="2600" spc="444" dirty="0" smtClean="0">
                <a:solidFill>
                  <a:srgbClr val="FDFEFD"/>
                </a:solidFill>
                <a:latin typeface="Times New Roman"/>
                <a:ea typeface="Times New Roman"/>
              </a:rPr>
              <a:t>collection</a:t>
            </a:r>
            <a:r>
              <a:rPr lang="en-US" altLang="zh-CN" sz="2600" spc="290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55" dirty="0" smtClean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2600" spc="295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80" dirty="0" smtClean="0">
                <a:solidFill>
                  <a:srgbClr val="FDFEFD"/>
                </a:solidFill>
                <a:latin typeface="Times New Roman"/>
                <a:ea typeface="Times New Roman"/>
              </a:rPr>
              <a:t>External</a:t>
            </a:r>
            <a:r>
              <a:rPr lang="en-US" altLang="zh-CN" sz="2600" spc="295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19" dirty="0" smtClean="0">
                <a:solidFill>
                  <a:srgbClr val="FDFEFD"/>
                </a:solidFill>
                <a:latin typeface="Times New Roman"/>
                <a:ea typeface="Times New Roman"/>
              </a:rPr>
              <a:t>iteration</a:t>
            </a:r>
            <a:endParaRPr lang="en-US" altLang="zh-CN" sz="2600" spc="41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  <p:sp>
        <p:nvSpPr>
          <p:cNvPr id="137" name="TextBox 137"/>
          <p:cNvSpPr txBox="1"/>
          <p:nvPr/>
        </p:nvSpPr>
        <p:spPr>
          <a:xfrm>
            <a:off x="8064500" y="6851867"/>
            <a:ext cx="3310825" cy="416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2600" spc="480" dirty="0">
                <a:solidFill>
                  <a:srgbClr val="FDFEFD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2600" spc="68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65" dirty="0">
                <a:solidFill>
                  <a:srgbClr val="FDFEFD"/>
                </a:solidFill>
                <a:latin typeface="Times New Roman"/>
                <a:ea typeface="Times New Roman"/>
              </a:rPr>
              <a:t>iteration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304800" y="7702767"/>
            <a:ext cx="6001460" cy="898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2600" spc="700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6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65" dirty="0">
                <a:solidFill>
                  <a:srgbClr val="FDFEFD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600" spc="3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34" dirty="0">
                <a:solidFill>
                  <a:srgbClr val="FDFEFD"/>
                </a:solidFill>
                <a:latin typeface="Times New Roman"/>
                <a:ea typeface="Times New Roman"/>
              </a:rPr>
              <a:t>iterate</a:t>
            </a:r>
            <a:r>
              <a:rPr lang="en-US" altLang="zh-CN" sz="2600" spc="3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0" dirty="0">
                <a:solidFill>
                  <a:srgbClr val="FDFEFD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26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80" dirty="0">
                <a:solidFill>
                  <a:srgbClr val="FDFEFD"/>
                </a:solidFill>
                <a:latin typeface="Times New Roman"/>
                <a:ea typeface="Times New Roman"/>
              </a:rPr>
              <a:t>collection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0" indent="1651000">
              <a:lnSpc>
                <a:spcPct val="104999"/>
              </a:lnSpc>
            </a:pPr>
            <a:r>
              <a:rPr lang="en-US" altLang="zh-CN" sz="2600" spc="415" dirty="0">
                <a:solidFill>
                  <a:srgbClr val="FDFEFD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2600" spc="6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34" dirty="0">
                <a:solidFill>
                  <a:srgbClr val="FDFEFD"/>
                </a:solidFill>
                <a:latin typeface="Times New Roman"/>
                <a:ea typeface="Times New Roman"/>
              </a:rPr>
              <a:t>times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6781800" y="7702767"/>
            <a:ext cx="5877493" cy="898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2600" spc="669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600" spc="2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40" dirty="0">
                <a:solidFill>
                  <a:srgbClr val="FDFEFD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600" spc="2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19" dirty="0">
                <a:solidFill>
                  <a:srgbClr val="FDFEFD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600" spc="2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0" dirty="0">
                <a:solidFill>
                  <a:srgbClr val="FDFEFD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2600" spc="2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34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600" spc="2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19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0" indent="2476500">
              <a:lnSpc>
                <a:spcPct val="104999"/>
              </a:lnSpc>
            </a:pPr>
            <a:r>
              <a:rPr lang="en-US" altLang="zh-CN" sz="2600" spc="530" dirty="0">
                <a:solidFill>
                  <a:srgbClr val="FDFEFD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600" spc="525" dirty="0">
                <a:solidFill>
                  <a:srgbClr val="FDFEFD"/>
                </a:solidFill>
                <a:latin typeface="Times New Roman"/>
                <a:ea typeface="Times New Roman"/>
              </a:rPr>
              <a:t>ce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6362700" y="9313647"/>
            <a:ext cx="41118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1800" spc="209" dirty="0" smtClean="0">
                <a:solidFill>
                  <a:srgbClr val="FDFEFD"/>
                </a:solidFill>
                <a:latin typeface="Times New Roman"/>
                <a:ea typeface="Times New Roman"/>
              </a:rPr>
              <a:t>44</a:t>
            </a:r>
            <a:endParaRPr lang="en-US" altLang="zh-CN" sz="1800" spc="20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42"/>
          <p:cNvSpPr txBox="1"/>
          <p:nvPr/>
        </p:nvSpPr>
        <p:spPr>
          <a:xfrm>
            <a:off x="3797300" y="183286"/>
            <a:ext cx="5729920" cy="94183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050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7200" spc="12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205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2552700">
              <a:lnSpc>
                <a:spcPct val="104999"/>
              </a:lnSpc>
            </a:pPr>
            <a:r>
              <a:rPr lang="en-US" altLang="zh-CN" sz="1800" spc="309" dirty="0">
                <a:solidFill>
                  <a:srgbClr val="FDFEFD"/>
                </a:solidFill>
                <a:latin typeface="Times New Roman"/>
                <a:ea typeface="Times New Roman"/>
              </a:rPr>
              <a:t>60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44"/>
          <p:cNvSpPr txBox="1"/>
          <p:nvPr/>
        </p:nvSpPr>
        <p:spPr>
          <a:xfrm>
            <a:off x="1181100" y="335686"/>
            <a:ext cx="11501937" cy="93630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12800">
              <a:lnSpc>
                <a:spcPct val="104999"/>
              </a:lnSpc>
            </a:pPr>
            <a:r>
              <a:rPr lang="en-US" altLang="zh-CN" sz="7200" spc="1310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7200" spc="178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60" dirty="0">
                <a:solidFill>
                  <a:srgbClr val="FDFEFD"/>
                </a:solidFill>
                <a:latin typeface="Times New Roman"/>
                <a:ea typeface="Times New Roman"/>
              </a:rPr>
              <a:t>operations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en-US" altLang="zh-CN" sz="3600" spc="644" dirty="0">
                <a:solidFill>
                  <a:srgbClr val="FDFEFD"/>
                </a:solidFill>
                <a:latin typeface="Times New Roman"/>
                <a:ea typeface="Times New Roman"/>
              </a:rPr>
              <a:t>Intermediate</a:t>
            </a:r>
            <a:r>
              <a:rPr lang="en-US" altLang="zh-CN" sz="3600" spc="3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0" dirty="0">
                <a:solidFill>
                  <a:srgbClr val="FDFEFD"/>
                </a:solidFill>
                <a:latin typeface="Times New Roman"/>
                <a:ea typeface="Times New Roman"/>
              </a:rPr>
              <a:t>operations</a:t>
            </a:r>
            <a:r>
              <a:rPr lang="en-US" altLang="zh-CN" sz="3600" spc="3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7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600" spc="3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0" dirty="0">
                <a:solidFill>
                  <a:srgbClr val="FDFEFD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3600" spc="3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69" dirty="0">
                <a:solidFill>
                  <a:srgbClr val="FDFEFD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3600" spc="38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9" dirty="0">
                <a:solidFill>
                  <a:srgbClr val="FDFEFD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9" dirty="0">
                <a:solidFill>
                  <a:srgbClr val="FDFEFD"/>
                </a:solidFill>
                <a:latin typeface="Times New Roman"/>
                <a:ea typeface="Times New Roman"/>
              </a:rPr>
              <a:t>another</a:t>
            </a:r>
            <a:r>
              <a:rPr lang="en-US" altLang="zh-CN" sz="3600" spc="9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90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3600" spc="780" dirty="0">
                <a:solidFill>
                  <a:srgbClr val="FDFEFD"/>
                </a:solidFill>
                <a:latin typeface="Times New Roman"/>
                <a:ea typeface="Times New Roman"/>
              </a:rPr>
              <a:t>map,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94" dirty="0">
                <a:solidFill>
                  <a:srgbClr val="FDFEFD"/>
                </a:solidFill>
                <a:latin typeface="Times New Roman"/>
                <a:ea typeface="Times New Roman"/>
              </a:rPr>
              <a:t>filter,</a:t>
            </a:r>
            <a:r>
              <a:rPr lang="en-US" altLang="zh-CN" sz="3600" spc="4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9" dirty="0">
                <a:solidFill>
                  <a:srgbClr val="FDFEFD"/>
                </a:solidFill>
                <a:latin typeface="Times New Roman"/>
                <a:ea typeface="Times New Roman"/>
              </a:rPr>
              <a:t>sort,</a:t>
            </a:r>
            <a:r>
              <a:rPr lang="en-US" altLang="zh-CN" sz="3600" spc="3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9" dirty="0">
                <a:solidFill>
                  <a:srgbClr val="FDFEFD"/>
                </a:solidFill>
                <a:latin typeface="Times New Roman"/>
                <a:ea typeface="Times New Roman"/>
              </a:rPr>
              <a:t>distinct,</a:t>
            </a:r>
            <a:r>
              <a:rPr lang="en-US" altLang="zh-CN" sz="3600" spc="4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25" dirty="0">
                <a:solidFill>
                  <a:srgbClr val="FDFEFD"/>
                </a:solidFill>
                <a:latin typeface="Times New Roman"/>
                <a:ea typeface="Times New Roman"/>
              </a:rPr>
              <a:t>etc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en-US" altLang="zh-CN" sz="3600" spc="665" dirty="0">
                <a:solidFill>
                  <a:srgbClr val="FDFEFD"/>
                </a:solidFill>
                <a:latin typeface="Times New Roman"/>
                <a:ea typeface="Times New Roman"/>
              </a:rPr>
              <a:t>Terminal</a:t>
            </a:r>
            <a:r>
              <a:rPr lang="en-US" altLang="zh-CN" sz="3600" spc="3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5" dirty="0">
                <a:solidFill>
                  <a:srgbClr val="FDFEFD"/>
                </a:solidFill>
                <a:latin typeface="Times New Roman"/>
                <a:ea typeface="Times New Roman"/>
              </a:rPr>
              <a:t>operations</a:t>
            </a:r>
            <a:r>
              <a:rPr lang="en-US" altLang="zh-CN" sz="3600" spc="3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3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600" spc="3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9" dirty="0">
                <a:solidFill>
                  <a:srgbClr val="FDFEFD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3600" spc="3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69" dirty="0">
                <a:solidFill>
                  <a:srgbClr val="FDFEFD"/>
                </a:solidFill>
                <a:latin typeface="Times New Roman"/>
                <a:ea typeface="Times New Roman"/>
              </a:rPr>
              <a:t>produce</a:t>
            </a:r>
            <a:r>
              <a:rPr lang="en-US" altLang="zh-CN" sz="3600" spc="3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0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30" dirty="0">
                <a:solidFill>
                  <a:srgbClr val="FDFEFD"/>
                </a:solidFill>
                <a:latin typeface="Times New Roman"/>
                <a:ea typeface="Times New Roman"/>
              </a:rPr>
              <a:t>non-stream</a:t>
            </a:r>
            <a:r>
              <a:rPr lang="en-US" altLang="zh-CN" sz="3600" spc="90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9" dirty="0">
                <a:solidFill>
                  <a:srgbClr val="FDFEFD"/>
                </a:solidFill>
                <a:latin typeface="Times New Roman"/>
                <a:ea typeface="Times New Roman"/>
              </a:rPr>
              <a:t>result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94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3600" spc="530" dirty="0">
                <a:solidFill>
                  <a:srgbClr val="FDFEFD"/>
                </a:solidFill>
                <a:latin typeface="Times New Roman"/>
                <a:ea typeface="Times New Roman"/>
              </a:rPr>
              <a:t>collect,</a:t>
            </a:r>
            <a:r>
              <a:rPr lang="en-US" altLang="zh-CN" sz="3600" spc="91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90" dirty="0">
                <a:solidFill>
                  <a:srgbClr val="FDFEFD"/>
                </a:solidFill>
                <a:latin typeface="Times New Roman"/>
                <a:ea typeface="Times New Roman"/>
              </a:rPr>
              <a:t>foreach,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25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2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46</a:t>
            </a:r>
            <a:endParaRPr lang="en-US" altLang="zh-CN" sz="1800" spc="2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46"/>
          <p:cNvSpPr txBox="1"/>
          <p:nvPr/>
        </p:nvSpPr>
        <p:spPr>
          <a:xfrm>
            <a:off x="2527300" y="335686"/>
            <a:ext cx="7229243" cy="8828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81200">
              <a:lnSpc>
                <a:spcPct val="104999"/>
              </a:lnSpc>
            </a:pPr>
            <a:r>
              <a:rPr lang="en-US" altLang="zh-CN" sz="7200" spc="1180" dirty="0">
                <a:solidFill>
                  <a:srgbClr val="FDFEFD"/>
                </a:solidFill>
                <a:latin typeface="Times New Roman"/>
                <a:ea typeface="Times New Roman"/>
              </a:rPr>
              <a:t>filt</a:t>
            </a:r>
            <a:r>
              <a:rPr lang="en-US" altLang="zh-CN" sz="7200" spc="1169" dirty="0">
                <a:solidFill>
                  <a:srgbClr val="FDFEFD"/>
                </a:solidFill>
                <a:latin typeface="Times New Roman"/>
                <a:ea typeface="Times New Roman"/>
              </a:rPr>
              <a:t>ering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44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39"/>
              </a:lnSpc>
            </a:pPr>
            <a:endParaRPr lang="en-US" dirty="0" smtClean="0"/>
          </a:p>
          <a:p>
            <a:pPr marL="0" indent="3835400">
              <a:lnSpc>
                <a:spcPct val="104999"/>
              </a:lnSpc>
            </a:pPr>
            <a:r>
              <a:rPr lang="en-US" altLang="zh-CN" sz="1800" spc="200" dirty="0" smtClean="0">
                <a:solidFill>
                  <a:srgbClr val="FDFEFD"/>
                </a:solidFill>
                <a:latin typeface="Times New Roman"/>
                <a:ea typeface="Times New Roman"/>
              </a:rPr>
              <a:t>47</a:t>
            </a:r>
            <a:endParaRPr lang="en-US" altLang="zh-CN" sz="1800" spc="20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50"/>
          <p:cNvSpPr txBox="1"/>
          <p:nvPr/>
        </p:nvSpPr>
        <p:spPr>
          <a:xfrm>
            <a:off x="2882900" y="335686"/>
            <a:ext cx="7571281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704" dirty="0">
                <a:solidFill>
                  <a:srgbClr val="FDFEFD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7200" spc="18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244" dirty="0">
                <a:solidFill>
                  <a:srgbClr val="FDFEFD"/>
                </a:solidFill>
                <a:latin typeface="Times New Roman"/>
                <a:ea typeface="Times New Roman"/>
              </a:rPr>
              <a:t>operation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5"/>
              </a:lnSpc>
            </a:pPr>
            <a:endParaRPr lang="en-US" dirty="0" smtClean="0"/>
          </a:p>
          <a:p>
            <a:pPr marL="0" indent="1092200">
              <a:lnSpc>
                <a:spcPct val="104999"/>
              </a:lnSpc>
            </a:pPr>
            <a:r>
              <a:rPr lang="en-US" altLang="zh-CN" sz="3200" spc="479" smtClean="0">
                <a:solidFill>
                  <a:srgbClr val="27292D"/>
                </a:solidFill>
                <a:latin typeface="Times New Roman"/>
                <a:ea typeface="Times New Roman"/>
              </a:rPr>
              <a:t>Example3_</a:t>
            </a:r>
            <a:r>
              <a:rPr lang="en-US" altLang="zh-CN" sz="3200" spc="469" smtClean="0">
                <a:solidFill>
                  <a:srgbClr val="27292D"/>
                </a:solidFill>
                <a:latin typeface="Times New Roman"/>
                <a:ea typeface="Times New Roman"/>
              </a:rPr>
              <a:t>MapStreams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marL="0" indent="3441700">
              <a:lnSpc>
                <a:spcPct val="104999"/>
              </a:lnSpc>
            </a:pPr>
            <a:r>
              <a:rPr lang="en-US" altLang="zh-CN" sz="1800" spc="515" dirty="0" smtClean="0">
                <a:solidFill>
                  <a:srgbClr val="FDFEFD"/>
                </a:solidFill>
                <a:latin typeface="Times New Roman"/>
                <a:ea typeface="Times New Roman"/>
              </a:rPr>
              <a:t>48</a:t>
            </a:r>
            <a:endParaRPr lang="en-US" altLang="zh-CN" sz="1800" spc="51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52"/>
          <p:cNvSpPr txBox="1"/>
          <p:nvPr/>
        </p:nvSpPr>
        <p:spPr>
          <a:xfrm>
            <a:off x="1917700" y="335686"/>
            <a:ext cx="9479818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389" dirty="0">
                <a:solidFill>
                  <a:srgbClr val="FDFEFD"/>
                </a:solidFill>
                <a:latin typeface="Times New Roman"/>
                <a:ea typeface="Times New Roman"/>
              </a:rPr>
              <a:t>flatmap</a:t>
            </a:r>
            <a:r>
              <a:rPr lang="en-US" altLang="zh-CN" sz="7200" spc="180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35" dirty="0">
                <a:solidFill>
                  <a:srgbClr val="FDFEFD"/>
                </a:solidFill>
                <a:latin typeface="Times New Roman"/>
                <a:ea typeface="Times New Roman"/>
              </a:rPr>
              <a:t>operation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4432300">
              <a:lnSpc>
                <a:spcPct val="104999"/>
              </a:lnSpc>
            </a:pPr>
            <a:r>
              <a:rPr lang="en-US" altLang="zh-CN" sz="1800" spc="270" dirty="0" smtClean="0">
                <a:solidFill>
                  <a:srgbClr val="FDFEFD"/>
                </a:solidFill>
                <a:latin typeface="Times New Roman"/>
                <a:ea typeface="Times New Roman"/>
              </a:rPr>
              <a:t>49</a:t>
            </a:r>
            <a:endParaRPr lang="en-US" altLang="zh-CN" sz="1800" spc="27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9"/>
          <p:cNvSpPr txBox="1"/>
          <p:nvPr/>
        </p:nvSpPr>
        <p:spPr>
          <a:xfrm>
            <a:off x="482600" y="558210"/>
            <a:ext cx="12359230" cy="9043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4400" spc="835" dirty="0">
                <a:solidFill>
                  <a:srgbClr val="FDFEFD"/>
                </a:solidFill>
                <a:latin typeface="Times New Roman"/>
                <a:ea typeface="Times New Roman"/>
              </a:rPr>
              <a:t>Three</a:t>
            </a:r>
            <a:r>
              <a:rPr lang="en-US" altLang="zh-CN" sz="4400" spc="4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894" dirty="0">
                <a:solidFill>
                  <a:srgbClr val="FDFEFD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4400" spc="45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864" dirty="0">
                <a:solidFill>
                  <a:srgbClr val="FDFEFD"/>
                </a:solidFill>
                <a:latin typeface="Times New Roman"/>
                <a:ea typeface="Times New Roman"/>
              </a:rPr>
              <a:t>components</a:t>
            </a:r>
            <a:r>
              <a:rPr lang="en-US" altLang="zh-CN" sz="4400" spc="45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765" dirty="0">
                <a:solidFill>
                  <a:srgbClr val="FDFEFD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400" spc="4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964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en-US" altLang="zh-CN" sz="4400" spc="45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844" dirty="0">
                <a:solidFill>
                  <a:srgbClr val="FDFEFD"/>
                </a:solidFill>
                <a:latin typeface="Times New Roman"/>
                <a:ea typeface="Times New Roman"/>
              </a:rPr>
              <a:t>Design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9"/>
              </a:lnSpc>
            </a:pPr>
            <a:endParaRPr lang="en-US" dirty="0" smtClean="0"/>
          </a:p>
          <a:p>
            <a:pPr marL="698500" hangingPunct="0">
              <a:lnSpc>
                <a:spcPct val="207916"/>
              </a:lnSpc>
            </a:pPr>
            <a:r>
              <a:rPr lang="en-US" altLang="zh-CN" sz="3600" spc="670" dirty="0">
                <a:solidFill>
                  <a:srgbClr val="FDFEFD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600" spc="665" dirty="0">
                <a:solidFill>
                  <a:srgbClr val="FDFEFD"/>
                </a:solidFill>
                <a:latin typeface="Times New Roman"/>
                <a:ea typeface="Times New Roman"/>
              </a:rPr>
              <a:t>terfaces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594" dirty="0">
                <a:solidFill>
                  <a:srgbClr val="FDFEFD"/>
                </a:solidFill>
                <a:latin typeface="Times New Roman"/>
                <a:ea typeface="Times New Roman"/>
              </a:rPr>
              <a:t>Abstract</a:t>
            </a:r>
            <a:r>
              <a:rPr lang="en-US" altLang="zh-CN" sz="3600" spc="-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5" dirty="0">
                <a:solidFill>
                  <a:srgbClr val="FDFEFD"/>
                </a:solidFill>
                <a:latin typeface="Times New Roman"/>
                <a:ea typeface="Times New Roman"/>
              </a:rPr>
              <a:t>Classes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579" dirty="0">
                <a:solidFill>
                  <a:srgbClr val="FDFEFD"/>
                </a:solidFill>
                <a:latin typeface="Times New Roman"/>
                <a:ea typeface="Times New Roman"/>
              </a:rPr>
              <a:t>Cla</a:t>
            </a:r>
            <a:r>
              <a:rPr lang="en-US" altLang="zh-CN" sz="3600" spc="569" dirty="0">
                <a:solidFill>
                  <a:srgbClr val="FDFEFD"/>
                </a:solidFill>
                <a:latin typeface="Times New Roman"/>
                <a:ea typeface="Times New Roman"/>
              </a:rPr>
              <a:t>sses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4"/>
              </a:lnSpc>
            </a:pPr>
            <a:endParaRPr lang="en-US" dirty="0" smtClean="0"/>
          </a:p>
          <a:p>
            <a:pPr marL="0" indent="5956300">
              <a:lnSpc>
                <a:spcPct val="104999"/>
              </a:lnSpc>
            </a:pPr>
            <a:r>
              <a:rPr lang="en-US" altLang="zh-CN" sz="1800" spc="175" dirty="0" smtClean="0">
                <a:solidFill>
                  <a:srgbClr val="FDFEFD"/>
                </a:solidFill>
                <a:latin typeface="Times New Roman"/>
                <a:ea typeface="Times New Roman"/>
              </a:rPr>
              <a:t>5</a:t>
            </a:r>
            <a:endParaRPr lang="en-US" altLang="zh-CN" sz="1800" spc="17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54"/>
          <p:cNvSpPr txBox="1"/>
          <p:nvPr/>
        </p:nvSpPr>
        <p:spPr>
          <a:xfrm>
            <a:off x="2171700" y="335686"/>
            <a:ext cx="8989607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425" dirty="0">
                <a:solidFill>
                  <a:srgbClr val="FDFEFD"/>
                </a:solidFill>
                <a:latin typeface="Times New Roman"/>
                <a:ea typeface="Times New Roman"/>
              </a:rPr>
              <a:t>reduce</a:t>
            </a:r>
            <a:r>
              <a:rPr lang="en-US" altLang="zh-CN" sz="7200" spc="179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50" dirty="0">
                <a:solidFill>
                  <a:srgbClr val="FDFEFD"/>
                </a:solidFill>
                <a:latin typeface="Times New Roman"/>
                <a:ea typeface="Times New Roman"/>
              </a:rPr>
              <a:t>operation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4178300">
              <a:lnSpc>
                <a:spcPct val="104999"/>
              </a:lnSpc>
            </a:pPr>
            <a:r>
              <a:rPr lang="en-US" altLang="zh-CN" sz="1800" spc="290" dirty="0" smtClean="0">
                <a:solidFill>
                  <a:srgbClr val="FDFEFD"/>
                </a:solidFill>
                <a:latin typeface="Times New Roman"/>
                <a:ea typeface="Times New Roman"/>
              </a:rPr>
              <a:t>50</a:t>
            </a:r>
            <a:endParaRPr lang="en-US" altLang="zh-CN" sz="1800" spc="29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60"/>
          <p:cNvSpPr txBox="1"/>
          <p:nvPr/>
        </p:nvSpPr>
        <p:spPr>
          <a:xfrm>
            <a:off x="508000" y="465615"/>
            <a:ext cx="12306655" cy="9136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5550" spc="1139" dirty="0">
                <a:solidFill>
                  <a:srgbClr val="FDFEFD"/>
                </a:solidFill>
                <a:latin typeface="Times New Roman"/>
                <a:ea typeface="Times New Roman"/>
              </a:rPr>
              <a:t>Working</a:t>
            </a:r>
            <a:r>
              <a:rPr lang="en-US" altLang="zh-CN" sz="55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1000" dirty="0">
                <a:solidFill>
                  <a:srgbClr val="FDFEFD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550" spc="5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1050" dirty="0">
                <a:solidFill>
                  <a:srgbClr val="FDFEFD"/>
                </a:solidFill>
                <a:latin typeface="Times New Roman"/>
                <a:ea typeface="Times New Roman"/>
              </a:rPr>
              <a:t>numeric</a:t>
            </a:r>
            <a:r>
              <a:rPr lang="en-US" altLang="zh-CN" sz="5550" spc="5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980" dirty="0">
                <a:solidFill>
                  <a:srgbClr val="FDFEFD"/>
                </a:solidFill>
                <a:latin typeface="Times New Roman"/>
                <a:ea typeface="Times New Roman"/>
              </a:rPr>
              <a:t>streams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673100" hangingPunct="0">
              <a:lnSpc>
                <a:spcPct val="207916"/>
              </a:lnSpc>
            </a:pPr>
            <a:r>
              <a:rPr lang="en-US" altLang="zh-CN" sz="3600" spc="625" dirty="0">
                <a:solidFill>
                  <a:srgbClr val="FDFEFD"/>
                </a:solidFill>
                <a:latin typeface="Times New Roman"/>
                <a:ea typeface="Times New Roman"/>
              </a:rPr>
              <a:t>IntStr</a:t>
            </a:r>
            <a:r>
              <a:rPr lang="en-US" altLang="zh-CN" sz="3600" spc="619" dirty="0">
                <a:solidFill>
                  <a:srgbClr val="FDFEFD"/>
                </a:solidFill>
                <a:latin typeface="Times New Roman"/>
                <a:ea typeface="Times New Roman"/>
              </a:rPr>
              <a:t>eam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570" dirty="0">
                <a:solidFill>
                  <a:srgbClr val="FDFEFD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3600" spc="565" dirty="0">
                <a:solidFill>
                  <a:srgbClr val="FDFEFD"/>
                </a:solidFill>
                <a:latin typeface="Times New Roman"/>
                <a:ea typeface="Times New Roman"/>
              </a:rPr>
              <a:t>ngStream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520" dirty="0">
                <a:solidFill>
                  <a:srgbClr val="FDFEFD"/>
                </a:solidFill>
                <a:latin typeface="Times New Roman"/>
                <a:ea typeface="Times New Roman"/>
              </a:rPr>
              <a:t>DoubleSt</a:t>
            </a:r>
            <a:r>
              <a:rPr lang="en-US" altLang="zh-CN" sz="3600" spc="515" dirty="0">
                <a:solidFill>
                  <a:srgbClr val="FDFEFD"/>
                </a:solidFill>
                <a:latin typeface="Times New Roman"/>
                <a:ea typeface="Times New Roman"/>
              </a:rPr>
              <a:t>ream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4"/>
              </a:lnSpc>
            </a:pPr>
            <a:endParaRPr lang="en-US" dirty="0" smtClean="0"/>
          </a:p>
          <a:p>
            <a:pPr marL="0" indent="5854700">
              <a:lnSpc>
                <a:spcPct val="104999"/>
              </a:lnSpc>
            </a:pPr>
            <a:r>
              <a:rPr lang="en-US" altLang="zh-CN" sz="1800" spc="2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51</a:t>
            </a:r>
            <a:endParaRPr lang="en-US" altLang="zh-CN" sz="1800" spc="2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62"/>
          <p:cNvSpPr txBox="1"/>
          <p:nvPr/>
        </p:nvSpPr>
        <p:spPr>
          <a:xfrm>
            <a:off x="1181100" y="335686"/>
            <a:ext cx="10370448" cy="85459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11300">
              <a:lnSpc>
                <a:spcPct val="104999"/>
              </a:lnSpc>
            </a:pPr>
            <a:r>
              <a:rPr lang="en-US" altLang="zh-CN" sz="7200" spc="1060" dirty="0">
                <a:solidFill>
                  <a:srgbClr val="FDFEFD"/>
                </a:solidFill>
                <a:latin typeface="Times New Roman"/>
                <a:ea typeface="Times New Roman"/>
              </a:rPr>
              <a:t>Parallel</a:t>
            </a:r>
            <a:r>
              <a:rPr lang="en-US" altLang="zh-CN" sz="7200" spc="18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14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您可以通过调用并行操作符来创建并行流的实例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0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220" dirty="0" smtClean="0">
                <a:solidFill>
                  <a:srgbClr val="FDFEFD"/>
                </a:solidFill>
                <a:latin typeface="Times New Roman"/>
                <a:ea typeface="Times New Roman"/>
              </a:rPr>
              <a:t>52</a:t>
            </a:r>
            <a:endParaRPr lang="en-US" altLang="zh-CN" sz="1800" spc="22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64"/>
          <p:cNvSpPr txBox="1"/>
          <p:nvPr/>
        </p:nvSpPr>
        <p:spPr>
          <a:xfrm>
            <a:off x="3276600" y="3713886"/>
            <a:ext cx="6463045" cy="5887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77800">
              <a:lnSpc>
                <a:spcPct val="104999"/>
              </a:lnSpc>
            </a:pPr>
            <a:r>
              <a:rPr lang="en-US" altLang="zh-CN" sz="7200" spc="790" dirty="0">
                <a:solidFill>
                  <a:srgbClr val="FDFEFD"/>
                </a:solidFill>
                <a:latin typeface="Times New Roman"/>
                <a:ea typeface="Times New Roman"/>
              </a:rPr>
              <a:t>SECTION</a:t>
            </a:r>
            <a:r>
              <a:rPr lang="en-US" altLang="zh-CN" sz="7200" spc="17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675" dirty="0">
                <a:solidFill>
                  <a:srgbClr val="FDFEFD"/>
                </a:solidFill>
                <a:latin typeface="Times New Roman"/>
                <a:ea typeface="Times New Roman"/>
              </a:rPr>
              <a:t>05</a:t>
            </a:r>
          </a:p>
          <a:p>
            <a:pPr marL="0">
              <a:lnSpc>
                <a:spcPct val="104999"/>
              </a:lnSpc>
              <a:spcBef>
                <a:spcPts val="125"/>
              </a:spcBef>
            </a:pPr>
            <a:r>
              <a:rPr lang="en-US" altLang="zh-CN" sz="7200" spc="440" dirty="0">
                <a:solidFill>
                  <a:srgbClr val="FDFEFD"/>
                </a:solidFill>
                <a:latin typeface="Times New Roman"/>
                <a:ea typeface="Times New Roman"/>
              </a:rPr>
              <a:t>COLLEC</a:t>
            </a:r>
            <a:r>
              <a:rPr lang="en-US" altLang="zh-CN" sz="7200" spc="434" dirty="0">
                <a:solidFill>
                  <a:srgbClr val="FDFEFD"/>
                </a:solidFill>
                <a:latin typeface="Times New Roman"/>
                <a:ea typeface="Times New Roman"/>
              </a:rPr>
              <a:t>TORS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3086100">
              <a:lnSpc>
                <a:spcPct val="104999"/>
              </a:lnSpc>
            </a:pPr>
            <a:r>
              <a:rPr lang="en-US" altLang="zh-CN" sz="1800" spc="170" dirty="0" smtClean="0">
                <a:solidFill>
                  <a:srgbClr val="FDFEFD"/>
                </a:solidFill>
                <a:latin typeface="Times New Roman"/>
                <a:ea typeface="Times New Roman"/>
              </a:rPr>
              <a:t>53</a:t>
            </a:r>
            <a:endParaRPr lang="en-US" altLang="zh-CN" sz="1800" spc="17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66"/>
          <p:cNvSpPr txBox="1"/>
          <p:nvPr/>
        </p:nvSpPr>
        <p:spPr>
          <a:xfrm>
            <a:off x="1181100" y="335686"/>
            <a:ext cx="9573554" cy="937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035300">
              <a:lnSpc>
                <a:spcPct val="104999"/>
              </a:lnSpc>
            </a:pPr>
            <a:r>
              <a:rPr lang="en-US" altLang="zh-CN" sz="7200" spc="1294" dirty="0">
                <a:solidFill>
                  <a:srgbClr val="FDFEFD"/>
                </a:solidFill>
                <a:latin typeface="Times New Roman"/>
                <a:ea typeface="Times New Roman"/>
              </a:rPr>
              <a:t>Col</a:t>
            </a:r>
            <a:r>
              <a:rPr lang="en-US" altLang="zh-CN" sz="7200" spc="1289" dirty="0">
                <a:solidFill>
                  <a:srgbClr val="FDFEFD"/>
                </a:solidFill>
                <a:latin typeface="Times New Roman"/>
                <a:ea typeface="Times New Roman"/>
              </a:rPr>
              <a:t>lector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r>
              <a:rPr lang="en-US" altLang="zh-CN" sz="3600" spc="855" dirty="0">
                <a:solidFill>
                  <a:srgbClr val="FDFEFD"/>
                </a:solidFill>
                <a:latin typeface="Times New Roman"/>
                <a:ea typeface="Times New Roman"/>
              </a:rPr>
              <a:t>Reduce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75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9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75" dirty="0">
                <a:solidFill>
                  <a:srgbClr val="FDFEFD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65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80" dirty="0">
                <a:solidFill>
                  <a:srgbClr val="FDFEFD"/>
                </a:solidFill>
                <a:latin typeface="Times New Roman"/>
                <a:ea typeface="Times New Roman"/>
              </a:rPr>
              <a:t>single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44" dirty="0">
                <a:solidFill>
                  <a:srgbClr val="FDFEFD"/>
                </a:solidFill>
                <a:latin typeface="Times New Roman"/>
                <a:ea typeface="Times New Roman"/>
              </a:rPr>
              <a:t>value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3600" spc="684" dirty="0">
                <a:solidFill>
                  <a:srgbClr val="FDFEFD"/>
                </a:solidFill>
                <a:latin typeface="Times New Roman"/>
                <a:ea typeface="Times New Roman"/>
              </a:rPr>
              <a:t>collect</a:t>
            </a:r>
            <a:r>
              <a:rPr lang="en-US" altLang="zh-CN" sz="3600" spc="4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5" dirty="0">
                <a:solidFill>
                  <a:srgbClr val="FDFEFD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600" spc="4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05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5" dirty="0">
                <a:solidFill>
                  <a:srgbClr val="FDFEFD"/>
                </a:solidFill>
                <a:latin typeface="Times New Roman"/>
                <a:ea typeface="Times New Roman"/>
              </a:rPr>
              <a:t>reduction</a:t>
            </a:r>
            <a:r>
              <a:rPr lang="en-US" altLang="zh-CN" sz="3600" spc="45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5" dirty="0">
                <a:solidFill>
                  <a:srgbClr val="FDFEFD"/>
                </a:solidFill>
                <a:latin typeface="Times New Roman"/>
                <a:ea typeface="Times New Roman"/>
              </a:rPr>
              <a:t>operation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en-US" altLang="zh-CN" sz="3600" spc="850" dirty="0">
                <a:solidFill>
                  <a:srgbClr val="FDFEFD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75" dirty="0">
                <a:solidFill>
                  <a:srgbClr val="FDFEFD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9" dirty="0">
                <a:solidFill>
                  <a:srgbClr val="FDFEFD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40" dirty="0">
                <a:solidFill>
                  <a:srgbClr val="FDFEFD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30" dirty="0">
                <a:solidFill>
                  <a:srgbClr val="FDFEFD"/>
                </a:solidFill>
                <a:latin typeface="Times New Roman"/>
                <a:ea typeface="Times New Roman"/>
              </a:rPr>
              <a:t>collect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90" dirty="0">
                <a:solidFill>
                  <a:srgbClr val="FDFEFD"/>
                </a:solidFill>
                <a:latin typeface="Times New Roman"/>
                <a:ea typeface="Times New Roman"/>
              </a:rPr>
              <a:t>terminal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75" dirty="0">
                <a:solidFill>
                  <a:srgbClr val="FDFEFD"/>
                </a:solidFill>
                <a:latin typeface="Times New Roman"/>
                <a:ea typeface="Times New Roman"/>
              </a:rPr>
              <a:t>meth</a:t>
            </a:r>
            <a:r>
              <a:rPr lang="en-US" altLang="zh-CN" sz="3600" spc="769" dirty="0">
                <a:solidFill>
                  <a:srgbClr val="FDFEFD"/>
                </a:solidFill>
                <a:latin typeface="Times New Roman"/>
                <a:ea typeface="Times New Roman"/>
              </a:rPr>
              <a:t>od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5194300">
              <a:lnSpc>
                <a:spcPct val="104999"/>
              </a:lnSpc>
            </a:pPr>
            <a:r>
              <a:rPr lang="en-US" altLang="zh-CN" sz="1800" spc="135" dirty="0" smtClean="0">
                <a:solidFill>
                  <a:srgbClr val="FDFEFD"/>
                </a:solidFill>
                <a:latin typeface="Times New Roman"/>
                <a:ea typeface="Times New Roman"/>
              </a:rPr>
              <a:t>54</a:t>
            </a:r>
            <a:endParaRPr lang="en-US" altLang="zh-CN" sz="1800" spc="13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70"/>
          <p:cNvSpPr txBox="1"/>
          <p:nvPr/>
        </p:nvSpPr>
        <p:spPr>
          <a:xfrm>
            <a:off x="533400" y="465615"/>
            <a:ext cx="12268742" cy="9136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5550" spc="1280" dirty="0">
                <a:solidFill>
                  <a:srgbClr val="FDFEFD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5550" spc="5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1180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5550" spc="5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1094" dirty="0">
                <a:solidFill>
                  <a:srgbClr val="FDFEFD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5550" spc="59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1185" dirty="0">
                <a:solidFill>
                  <a:srgbClr val="FDFEFD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5550" spc="5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1050" dirty="0">
                <a:solidFill>
                  <a:srgbClr val="FDFEFD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550" spc="59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50" spc="919" dirty="0">
                <a:solidFill>
                  <a:srgbClr val="FDFEFD"/>
                </a:solidFill>
                <a:latin typeface="Times New Roman"/>
                <a:ea typeface="Times New Roman"/>
              </a:rPr>
              <a:t>collect?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647700" hangingPunct="0">
              <a:lnSpc>
                <a:spcPct val="207916"/>
              </a:lnSpc>
            </a:pPr>
            <a:r>
              <a:rPr lang="en-US" altLang="zh-CN" sz="3600" spc="790" dirty="0">
                <a:solidFill>
                  <a:srgbClr val="FDFEFD"/>
                </a:solidFill>
                <a:latin typeface="Times New Roman"/>
                <a:ea typeface="Times New Roman"/>
              </a:rPr>
              <a:t>Reducing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40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44" dirty="0">
                <a:solidFill>
                  <a:srgbClr val="FDFEFD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40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1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59" dirty="0">
                <a:solidFill>
                  <a:srgbClr val="FDFEFD"/>
                </a:solidFill>
                <a:latin typeface="Times New Roman"/>
                <a:ea typeface="Times New Roman"/>
              </a:rPr>
              <a:t>single</a:t>
            </a:r>
            <a:r>
              <a:rPr lang="en-US" altLang="zh-CN" sz="3600" spc="4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15" dirty="0">
                <a:solidFill>
                  <a:srgbClr val="FDFEFD"/>
                </a:solidFill>
                <a:latin typeface="Times New Roman"/>
                <a:ea typeface="Times New Roman"/>
              </a:rPr>
              <a:t>value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880" dirty="0">
                <a:solidFill>
                  <a:srgbClr val="FDFEFD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65" dirty="0">
                <a:solidFill>
                  <a:srgbClr val="FDFEFD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80" dirty="0">
                <a:solidFill>
                  <a:srgbClr val="FDFEFD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69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65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600" spc="659" dirty="0">
                <a:solidFill>
                  <a:srgbClr val="FDFEFD"/>
                </a:solidFill>
                <a:latin typeface="Times New Roman"/>
                <a:ea typeface="Times New Roman"/>
              </a:rPr>
              <a:t>Partition</a:t>
            </a:r>
            <a:r>
              <a:rPr lang="en-US" altLang="zh-CN" sz="3600" spc="43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65" dirty="0">
                <a:solidFill>
                  <a:srgbClr val="FDFEFD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75" dirty="0">
                <a:solidFill>
                  <a:srgbClr val="FDFEFD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75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65" dirty="0">
                <a:solidFill>
                  <a:srgbClr val="FDFEFD"/>
                </a:solidFill>
                <a:latin typeface="Times New Roman"/>
                <a:ea typeface="Times New Roman"/>
              </a:rPr>
              <a:t>stream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4"/>
              </a:lnSpc>
            </a:pPr>
            <a:endParaRPr lang="en-US" dirty="0" smtClean="0"/>
          </a:p>
          <a:p>
            <a:pPr marL="0" indent="5803900">
              <a:lnSpc>
                <a:spcPct val="104999"/>
              </a:lnSpc>
            </a:pPr>
            <a:r>
              <a:rPr lang="en-US" altLang="zh-CN" sz="1800" spc="379" dirty="0" smtClean="0">
                <a:solidFill>
                  <a:srgbClr val="FDFEFD"/>
                </a:solidFill>
                <a:latin typeface="Times New Roman"/>
                <a:ea typeface="Times New Roman"/>
              </a:rPr>
              <a:t>55</a:t>
            </a:r>
            <a:endParaRPr lang="en-US" altLang="zh-CN" sz="1800" spc="37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72"/>
          <p:cNvSpPr txBox="1"/>
          <p:nvPr/>
        </p:nvSpPr>
        <p:spPr>
          <a:xfrm>
            <a:off x="1181100" y="335686"/>
            <a:ext cx="11168469" cy="9239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08100">
              <a:lnSpc>
                <a:spcPct val="104999"/>
              </a:lnSpc>
            </a:pPr>
            <a:r>
              <a:rPr lang="en-US" altLang="zh-CN" sz="7200" spc="1250" dirty="0">
                <a:solidFill>
                  <a:srgbClr val="FDFEFD"/>
                </a:solidFill>
                <a:latin typeface="Times New Roman"/>
                <a:ea typeface="Times New Roman"/>
              </a:rPr>
              <a:t>Collectors</a:t>
            </a:r>
            <a:r>
              <a:rPr lang="en-US" altLang="zh-CN" sz="7200" spc="18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89" dirty="0">
                <a:solidFill>
                  <a:srgbClr val="FDFEFD"/>
                </a:solidFill>
                <a:latin typeface="Times New Roman"/>
                <a:ea typeface="Times New Roman"/>
              </a:rPr>
              <a:t>class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zh-CN" altLang="en-US" sz="3600" spc="123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包含</a:t>
            </a:r>
            <a:r>
              <a:rPr lang="zh-CN" altLang="en-US" sz="3600" spc="1239" dirty="0">
                <a:solidFill>
                  <a:srgbClr val="FDFEFD"/>
                </a:solidFill>
                <a:latin typeface="Times New Roman"/>
                <a:ea typeface="Times New Roman"/>
              </a:rPr>
              <a:t>用于大多数常见收集器的静态工厂方法的实用程序类</a:t>
            </a:r>
            <a:endParaRPr lang="en-US" sz="3600" spc="1239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3600" spc="680" dirty="0">
                <a:solidFill>
                  <a:srgbClr val="FDFEFD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3600" spc="4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94" dirty="0">
                <a:solidFill>
                  <a:srgbClr val="FDFEFD"/>
                </a:solidFill>
                <a:latin typeface="Times New Roman"/>
                <a:ea typeface="Times New Roman"/>
              </a:rPr>
              <a:t>collect</a:t>
            </a:r>
            <a:r>
              <a:rPr lang="en-US" altLang="zh-CN" sz="3600" spc="4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9" dirty="0">
                <a:solidFill>
                  <a:srgbClr val="FDFEFD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600" spc="4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10" dirty="0">
                <a:solidFill>
                  <a:srgbClr val="FDFEFD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600" spc="4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5" dirty="0">
                <a:solidFill>
                  <a:srgbClr val="FDFEFD"/>
                </a:solidFill>
                <a:latin typeface="Times New Roman"/>
                <a:ea typeface="Times New Roman"/>
              </a:rPr>
              <a:t>Collection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3600" spc="670" dirty="0">
                <a:solidFill>
                  <a:srgbClr val="FDFEFD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600" spc="665" dirty="0">
                <a:solidFill>
                  <a:srgbClr val="FDFEFD"/>
                </a:solidFill>
                <a:latin typeface="Times New Roman"/>
                <a:ea typeface="Times New Roman"/>
              </a:rPr>
              <a:t>rouping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marL="0" indent="571500">
              <a:lnSpc>
                <a:spcPct val="104999"/>
              </a:lnSpc>
            </a:pPr>
            <a:r>
              <a:rPr lang="en-US" altLang="zh-CN" sz="3600" spc="635" dirty="0">
                <a:solidFill>
                  <a:srgbClr val="FDFEFD"/>
                </a:solidFill>
                <a:latin typeface="Times New Roman"/>
                <a:ea typeface="Times New Roman"/>
              </a:rPr>
              <a:t>partitioni</a:t>
            </a:r>
            <a:r>
              <a:rPr lang="en-US" altLang="zh-CN" sz="3600" spc="630" dirty="0">
                <a:solidFill>
                  <a:srgbClr val="FDFEFD"/>
                </a:solidFill>
                <a:latin typeface="Times New Roman"/>
                <a:ea typeface="Times New Roman"/>
              </a:rPr>
              <a:t>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5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200" dirty="0" smtClean="0">
                <a:solidFill>
                  <a:srgbClr val="FDFEFD"/>
                </a:solidFill>
                <a:latin typeface="Times New Roman"/>
                <a:ea typeface="Times New Roman"/>
              </a:rPr>
              <a:t>56</a:t>
            </a:r>
            <a:endParaRPr lang="en-US" altLang="zh-CN" sz="1800" spc="20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76"/>
          <p:cNvSpPr txBox="1"/>
          <p:nvPr/>
        </p:nvSpPr>
        <p:spPr>
          <a:xfrm>
            <a:off x="1181100" y="335686"/>
            <a:ext cx="10497595" cy="9058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57200">
              <a:lnSpc>
                <a:spcPct val="104999"/>
              </a:lnSpc>
            </a:pPr>
            <a:r>
              <a:rPr lang="en-US" altLang="zh-CN" sz="7200" spc="1435" dirty="0">
                <a:solidFill>
                  <a:srgbClr val="FDFEFD"/>
                </a:solidFill>
                <a:latin typeface="Times New Roman"/>
                <a:ea typeface="Times New Roman"/>
              </a:rPr>
              <a:t>Grouping</a:t>
            </a:r>
            <a:r>
              <a:rPr lang="en-US" altLang="zh-CN" sz="7200" spc="18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35" dirty="0">
                <a:solidFill>
                  <a:srgbClr val="FDFEFD"/>
                </a:solidFill>
                <a:latin typeface="Times New Roman"/>
                <a:ea typeface="Times New Roman"/>
              </a:rPr>
              <a:t>elements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>
              <a:lnSpc>
                <a:spcPct val="104999"/>
              </a:lnSpc>
            </a:pPr>
            <a:r>
              <a:rPr lang="zh-CN" altLang="en-US" sz="3600" spc="680" dirty="0">
                <a:solidFill>
                  <a:srgbClr val="FDFEFD"/>
                </a:solidFill>
                <a:latin typeface="Times New Roman"/>
                <a:ea typeface="Times New Roman"/>
              </a:rPr>
              <a:t>按键分组元素</a:t>
            </a:r>
            <a:endParaRPr lang="en-US" altLang="zh-CN" sz="3600" spc="68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hangingPunct="0">
              <a:lnSpc>
                <a:spcPct val="125000"/>
              </a:lnSpc>
            </a:pPr>
            <a:r>
              <a:rPr lang="zh-CN" altLang="en-US" sz="3600" spc="680" dirty="0">
                <a:solidFill>
                  <a:srgbClr val="FDFEFD"/>
                </a:solidFill>
                <a:latin typeface="Times New Roman"/>
                <a:ea typeface="Times New Roman"/>
              </a:rPr>
              <a:t>您可以同时进行单级和多级分组</a:t>
            </a:r>
            <a:endParaRPr lang="en-US" sz="3600" spc="68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9"/>
              </a:lnSpc>
            </a:pPr>
            <a:endParaRPr lang="en-US" dirty="0" smtClean="0"/>
          </a:p>
          <a:p>
            <a:pPr marL="0" indent="3060700">
              <a:lnSpc>
                <a:spcPct val="104999"/>
              </a:lnSpc>
            </a:pPr>
            <a:endParaRPr lang="en-US" altLang="zh-CN" sz="3200" spc="534" dirty="0" smtClean="0">
              <a:solidFill>
                <a:srgbClr val="27292D"/>
              </a:solidFill>
              <a:latin typeface="Times New Roman"/>
              <a:ea typeface="Times New Roman"/>
            </a:endParaRPr>
          </a:p>
          <a:p>
            <a:pPr marL="0" indent="3060700">
              <a:lnSpc>
                <a:spcPct val="104999"/>
              </a:lnSpc>
            </a:pPr>
            <a:r>
              <a:rPr lang="en-US" altLang="zh-CN" sz="3200" spc="534" dirty="0" smtClean="0">
                <a:solidFill>
                  <a:srgbClr val="27292D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3200" spc="234" dirty="0" smtClean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494" dirty="0" smtClean="0">
                <a:solidFill>
                  <a:srgbClr val="27292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200" spc="234" dirty="0" smtClean="0">
                <a:solidFill>
                  <a:srgbClr val="2729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440" dirty="0" smtClean="0">
                <a:solidFill>
                  <a:srgbClr val="27292D"/>
                </a:solidFill>
                <a:latin typeface="Times New Roman"/>
                <a:ea typeface="Times New Roman"/>
              </a:rPr>
              <a:t>Example3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160" dirty="0" smtClean="0">
                <a:solidFill>
                  <a:srgbClr val="FDFEFD"/>
                </a:solidFill>
                <a:latin typeface="Times New Roman"/>
                <a:ea typeface="Times New Roman"/>
              </a:rPr>
              <a:t>57</a:t>
            </a:r>
            <a:endParaRPr lang="en-US" altLang="zh-CN" sz="1800" spc="16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80"/>
          <p:cNvSpPr txBox="1"/>
          <p:nvPr/>
        </p:nvSpPr>
        <p:spPr>
          <a:xfrm>
            <a:off x="3517900" y="3713886"/>
            <a:ext cx="5993093" cy="5887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33500">
              <a:lnSpc>
                <a:spcPct val="104999"/>
              </a:lnSpc>
            </a:pPr>
            <a:r>
              <a:rPr lang="en-US" altLang="zh-CN" sz="7200" spc="950" dirty="0">
                <a:solidFill>
                  <a:srgbClr val="FDFEFD"/>
                </a:solidFill>
                <a:latin typeface="Times New Roman"/>
                <a:ea typeface="Times New Roman"/>
              </a:rPr>
              <a:t>Sec</a:t>
            </a:r>
            <a:r>
              <a:rPr lang="en-US" altLang="zh-CN" sz="7200" spc="17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989" dirty="0">
                <a:solidFill>
                  <a:srgbClr val="FDFEFD"/>
                </a:solidFill>
                <a:latin typeface="Times New Roman"/>
                <a:ea typeface="Times New Roman"/>
              </a:rPr>
              <a:t>06</a:t>
            </a:r>
          </a:p>
          <a:p>
            <a:pPr marL="0">
              <a:lnSpc>
                <a:spcPct val="104999"/>
              </a:lnSpc>
              <a:spcBef>
                <a:spcPts val="125"/>
              </a:spcBef>
            </a:pPr>
            <a:r>
              <a:rPr lang="en-US" altLang="zh-CN" sz="7200" spc="855" dirty="0">
                <a:solidFill>
                  <a:srgbClr val="FDFEFD"/>
                </a:solidFill>
                <a:latin typeface="Times New Roman"/>
                <a:ea typeface="Times New Roman"/>
              </a:rPr>
              <a:t>Opt</a:t>
            </a:r>
            <a:r>
              <a:rPr lang="en-US" altLang="zh-CN" sz="7200" spc="850" dirty="0">
                <a:solidFill>
                  <a:srgbClr val="FDFEFD"/>
                </a:solidFill>
                <a:latin typeface="Times New Roman"/>
                <a:ea typeface="Times New Roman"/>
              </a:rPr>
              <a:t>ional&lt;T&gt;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2844800">
              <a:lnSpc>
                <a:spcPct val="104999"/>
              </a:lnSpc>
            </a:pPr>
            <a:r>
              <a:rPr lang="en-US" altLang="zh-CN" sz="1800" spc="170" dirty="0" smtClean="0">
                <a:solidFill>
                  <a:srgbClr val="FDFEFD"/>
                </a:solidFill>
                <a:latin typeface="Times New Roman"/>
                <a:ea typeface="Times New Roman"/>
              </a:rPr>
              <a:t>58</a:t>
            </a:r>
            <a:endParaRPr lang="en-US" altLang="zh-CN" sz="1800" spc="17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82"/>
          <p:cNvSpPr txBox="1"/>
          <p:nvPr/>
        </p:nvSpPr>
        <p:spPr>
          <a:xfrm>
            <a:off x="1397000" y="3668311"/>
            <a:ext cx="11160309" cy="5933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92200">
              <a:lnSpc>
                <a:spcPct val="104999"/>
              </a:lnSpc>
            </a:pPr>
            <a:r>
              <a:rPr lang="en-US" altLang="zh-CN" sz="7050" spc="1725" dirty="0">
                <a:solidFill>
                  <a:srgbClr val="FDFEFD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7050" spc="6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50" spc="1480" dirty="0">
                <a:solidFill>
                  <a:srgbClr val="FDFEFD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7050" spc="6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50" spc="1114" dirty="0">
                <a:solidFill>
                  <a:srgbClr val="FDFEFD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50" spc="6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50" spc="1330" dirty="0">
                <a:solidFill>
                  <a:srgbClr val="FDFEFD"/>
                </a:solidFill>
                <a:latin typeface="Times New Roman"/>
                <a:ea typeface="Times New Roman"/>
              </a:rPr>
              <a:t>you</a:t>
            </a:r>
          </a:p>
          <a:p>
            <a:pPr marL="0" indent="1193800">
              <a:lnSpc>
                <a:spcPct val="104999"/>
              </a:lnSpc>
              <a:spcBef>
                <a:spcPts val="114"/>
              </a:spcBef>
            </a:pPr>
            <a:r>
              <a:rPr lang="en-US" altLang="zh-CN" sz="7050" spc="1264" dirty="0">
                <a:solidFill>
                  <a:srgbClr val="FDFEFD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050" spc="178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50" spc="1175" dirty="0">
                <a:solidFill>
                  <a:srgbClr val="FDFEFD"/>
                </a:solidFill>
                <a:latin typeface="Times New Roman"/>
                <a:ea typeface="Times New Roman"/>
              </a:rPr>
              <a:t>experienced</a:t>
            </a:r>
          </a:p>
          <a:p>
            <a:pPr marL="0">
              <a:lnSpc>
                <a:spcPct val="104999"/>
              </a:lnSpc>
              <a:spcBef>
                <a:spcPts val="114"/>
              </a:spcBef>
            </a:pPr>
            <a:r>
              <a:rPr lang="en-US" altLang="zh-CN" sz="7050" spc="1105" dirty="0">
                <a:solidFill>
                  <a:srgbClr val="FDFEFD"/>
                </a:solidFill>
                <a:latin typeface="Times New Roman"/>
                <a:ea typeface="Times New Roman"/>
              </a:rPr>
              <a:t>NullPointerE</a:t>
            </a:r>
            <a:r>
              <a:rPr lang="en-US" altLang="zh-CN" sz="7050" spc="1100" dirty="0">
                <a:solidFill>
                  <a:srgbClr val="FDFEFD"/>
                </a:solidFill>
                <a:latin typeface="Times New Roman"/>
                <a:ea typeface="Times New Roman"/>
              </a:rPr>
              <a:t>xception?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4"/>
              </a:lnSpc>
            </a:pPr>
            <a:endParaRPr lang="en-US" dirty="0" smtClean="0"/>
          </a:p>
          <a:p>
            <a:pPr marL="0" indent="4940300">
              <a:lnSpc>
                <a:spcPct val="104999"/>
              </a:lnSpc>
            </a:pPr>
            <a:r>
              <a:rPr lang="en-US" altLang="zh-CN" sz="1800" spc="4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59</a:t>
            </a:r>
            <a:endParaRPr lang="en-US" altLang="zh-CN" sz="1800" spc="4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3"/>
          <p:cNvSpPr txBox="1"/>
          <p:nvPr/>
        </p:nvSpPr>
        <p:spPr>
          <a:xfrm>
            <a:off x="1181100" y="335686"/>
            <a:ext cx="9492737" cy="97011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38300">
              <a:lnSpc>
                <a:spcPct val="104999"/>
              </a:lnSpc>
            </a:pPr>
            <a:r>
              <a:rPr lang="en-US" altLang="zh-CN" sz="7200" spc="1069" dirty="0">
                <a:solidFill>
                  <a:srgbClr val="FDFEFD"/>
                </a:solidFill>
                <a:latin typeface="Times New Roman"/>
                <a:ea typeface="Times New Roman"/>
              </a:rPr>
              <a:t>Static</a:t>
            </a:r>
            <a:r>
              <a:rPr lang="en-US" altLang="zh-CN" sz="7200" spc="17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64" dirty="0">
                <a:solidFill>
                  <a:srgbClr val="FDFEFD"/>
                </a:solidFill>
                <a:latin typeface="Times New Roman"/>
                <a:ea typeface="Times New Roman"/>
              </a:rPr>
              <a:t>methods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0" hangingPunct="0">
              <a:lnSpc>
                <a:spcPct val="125000"/>
              </a:lnSpc>
            </a:pPr>
            <a:r>
              <a:rPr lang="zh-CN" altLang="en-US" sz="3600" spc="805" dirty="0" smtClean="0">
                <a:solidFill>
                  <a:srgbClr val="FDFEFD"/>
                </a:solidFill>
                <a:latin typeface="Times New Roman"/>
                <a:ea typeface="Times New Roman"/>
              </a:rPr>
              <a:t>可以在接口内部定义静态方法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>
              <a:lnSpc>
                <a:spcPct val="104999"/>
              </a:lnSpc>
            </a:pPr>
            <a:endParaRPr lang="en-US" altLang="zh-CN" sz="3600" spc="690" dirty="0" smtClean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4999"/>
              </a:lnSpc>
            </a:pPr>
            <a:endParaRPr lang="en-US" altLang="zh-CN" sz="3600" spc="69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4999"/>
              </a:lnSpc>
            </a:pPr>
            <a:r>
              <a:rPr lang="zh-CN" altLang="en-US" sz="3600" spc="444" dirty="0" smtClean="0">
                <a:solidFill>
                  <a:srgbClr val="FDFEFD"/>
                </a:solidFill>
                <a:latin typeface="Times New Roman"/>
                <a:cs typeface="Times New Roman"/>
              </a:rPr>
              <a:t>定义静态的接口工具方法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5"/>
              </a:lnSpc>
            </a:pPr>
            <a:endParaRPr lang="en-US" dirty="0" smtClean="0"/>
          </a:p>
          <a:p>
            <a:pPr marL="0" indent="5181600">
              <a:lnSpc>
                <a:spcPct val="104999"/>
              </a:lnSpc>
            </a:pPr>
            <a:r>
              <a:rPr lang="en-US" altLang="zh-CN" sz="1800" spc="179" dirty="0" smtClean="0">
                <a:solidFill>
                  <a:srgbClr val="FDFEFD"/>
                </a:solidFill>
                <a:latin typeface="Times New Roman"/>
                <a:ea typeface="Times New Roman"/>
              </a:rPr>
              <a:t>6</a:t>
            </a:r>
            <a:endParaRPr lang="en-US" altLang="zh-CN" sz="1800" spc="17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86"/>
          <p:cNvSpPr txBox="1"/>
          <p:nvPr/>
        </p:nvSpPr>
        <p:spPr>
          <a:xfrm>
            <a:off x="533400" y="474578"/>
            <a:ext cx="12272882" cy="9127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5450" spc="1155" dirty="0">
                <a:solidFill>
                  <a:srgbClr val="FDFEFD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5450" spc="5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50" spc="950" dirty="0">
                <a:solidFill>
                  <a:srgbClr val="FDFEFD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5450" spc="5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50" spc="889" dirty="0">
                <a:solidFill>
                  <a:srgbClr val="FDFEFD"/>
                </a:solidFill>
                <a:latin typeface="Times New Roman"/>
                <a:ea typeface="Times New Roman"/>
              </a:rPr>
              <a:t>possibly</a:t>
            </a:r>
            <a:r>
              <a:rPr lang="en-US" altLang="zh-CN" sz="5450" spc="5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50" spc="1075" dirty="0">
                <a:solidFill>
                  <a:srgbClr val="FDFEFD"/>
                </a:solidFill>
                <a:latin typeface="Times New Roman"/>
                <a:ea typeface="Times New Roman"/>
              </a:rPr>
              <a:t>go</a:t>
            </a:r>
            <a:r>
              <a:rPr lang="en-US" altLang="zh-CN" sz="5450" spc="5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50" spc="1069" dirty="0">
                <a:solidFill>
                  <a:srgbClr val="FDFEFD"/>
                </a:solidFill>
                <a:latin typeface="Times New Roman"/>
                <a:ea typeface="Times New Roman"/>
              </a:rPr>
              <a:t>wrong?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marL="0" indent="5816600">
              <a:lnSpc>
                <a:spcPct val="104999"/>
              </a:lnSpc>
            </a:pPr>
            <a:r>
              <a:rPr lang="en-US" altLang="zh-CN" sz="1800" spc="320" dirty="0" smtClean="0">
                <a:solidFill>
                  <a:srgbClr val="FDFEFD"/>
                </a:solidFill>
                <a:latin typeface="Times New Roman"/>
                <a:ea typeface="Times New Roman"/>
              </a:rPr>
              <a:t>60</a:t>
            </a:r>
            <a:endParaRPr lang="en-US" altLang="zh-CN" sz="1800" spc="32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88"/>
          <p:cNvSpPr txBox="1"/>
          <p:nvPr/>
        </p:nvSpPr>
        <p:spPr>
          <a:xfrm>
            <a:off x="1193800" y="335686"/>
            <a:ext cx="10936363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165" dirty="0">
                <a:solidFill>
                  <a:srgbClr val="FDFEFD"/>
                </a:solidFill>
                <a:latin typeface="Times New Roman"/>
                <a:ea typeface="Times New Roman"/>
              </a:rPr>
              <a:t>Nul</a:t>
            </a:r>
            <a:r>
              <a:rPr lang="en-US" altLang="zh-CN" sz="7200" spc="1160" dirty="0">
                <a:solidFill>
                  <a:srgbClr val="FDFEFD"/>
                </a:solidFill>
                <a:latin typeface="Times New Roman"/>
                <a:ea typeface="Times New Roman"/>
              </a:rPr>
              <a:t>lPointerException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5143500">
              <a:lnSpc>
                <a:spcPct val="104999"/>
              </a:lnSpc>
            </a:pPr>
            <a:r>
              <a:rPr lang="en-US" altLang="zh-CN" sz="1800" spc="4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61</a:t>
            </a:r>
            <a:endParaRPr lang="en-US" altLang="zh-CN" sz="1800" spc="4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90"/>
          <p:cNvSpPr txBox="1"/>
          <p:nvPr/>
        </p:nvSpPr>
        <p:spPr>
          <a:xfrm>
            <a:off x="1168400" y="335686"/>
            <a:ext cx="10997620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885" dirty="0">
                <a:solidFill>
                  <a:srgbClr val="FDFEFD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200" spc="67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05" dirty="0">
                <a:solidFill>
                  <a:srgbClr val="FDFEFD"/>
                </a:solidFill>
                <a:latin typeface="Times New Roman"/>
                <a:ea typeface="Times New Roman"/>
              </a:rPr>
              <a:t>end</a:t>
            </a:r>
            <a:r>
              <a:rPr lang="en-US" altLang="zh-CN" sz="7200" spc="68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360" dirty="0">
                <a:solidFill>
                  <a:srgbClr val="FDFEFD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7200" spc="68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19" dirty="0">
                <a:solidFill>
                  <a:srgbClr val="FDFEFD"/>
                </a:solidFill>
                <a:latin typeface="Times New Roman"/>
                <a:ea typeface="Times New Roman"/>
              </a:rPr>
              <a:t>writing</a:t>
            </a:r>
            <a:r>
              <a:rPr lang="en-US" altLang="zh-CN" sz="7200" spc="68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2735" dirty="0">
                <a:solidFill>
                  <a:srgbClr val="FDFEFD"/>
                </a:solidFill>
                <a:latin typeface="Times New Roman"/>
                <a:ea typeface="Times New Roman"/>
              </a:rPr>
              <a:t>…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5130800">
              <a:lnSpc>
                <a:spcPct val="104999"/>
              </a:lnSpc>
            </a:pPr>
            <a:r>
              <a:rPr lang="en-US" altLang="zh-CN" sz="1800" spc="640" dirty="0" smtClean="0">
                <a:solidFill>
                  <a:srgbClr val="FDFEFD"/>
                </a:solidFill>
                <a:latin typeface="Times New Roman"/>
                <a:ea typeface="Times New Roman"/>
              </a:rPr>
              <a:t>62</a:t>
            </a:r>
            <a:endParaRPr lang="en-US" altLang="zh-CN" sz="1800" spc="64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92"/>
          <p:cNvSpPr txBox="1"/>
          <p:nvPr/>
        </p:nvSpPr>
        <p:spPr>
          <a:xfrm>
            <a:off x="546100" y="392432"/>
            <a:ext cx="12247374" cy="9209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6350" spc="1119" dirty="0">
                <a:solidFill>
                  <a:srgbClr val="FDFEFD"/>
                </a:solidFill>
                <a:latin typeface="Times New Roman"/>
                <a:ea typeface="Times New Roman"/>
              </a:rPr>
              <a:t>Biggest</a:t>
            </a:r>
            <a:r>
              <a:rPr lang="en-US" altLang="zh-CN" sz="6350" spc="6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350" spc="1219" dirty="0">
                <a:solidFill>
                  <a:srgbClr val="FDFEFD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6350" spc="6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350" spc="1139" dirty="0">
                <a:solidFill>
                  <a:srgbClr val="FDFEFD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6350" spc="6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350" spc="1210" dirty="0">
                <a:solidFill>
                  <a:srgbClr val="FDFEFD"/>
                </a:solidFill>
                <a:latin typeface="Times New Roman"/>
                <a:ea typeface="Times New Roman"/>
              </a:rPr>
              <a:t>code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85"/>
              </a:lnSpc>
            </a:pPr>
            <a:endParaRPr lang="en-US" dirty="0" smtClean="0"/>
          </a:p>
          <a:p>
            <a:pPr marL="0" indent="63500">
              <a:lnSpc>
                <a:spcPct val="104999"/>
              </a:lnSpc>
            </a:pPr>
            <a:r>
              <a:rPr lang="en-US" altLang="zh-CN" sz="4000" spc="835" dirty="0" smtClean="0">
                <a:solidFill>
                  <a:srgbClr val="FDFEFD"/>
                </a:solidFill>
                <a:latin typeface="Times New Roman"/>
                <a:ea typeface="Times New Roman"/>
              </a:rPr>
              <a:t>			</a:t>
            </a:r>
            <a:r>
              <a:rPr lang="zh-CN" altLang="en-US" sz="4000" spc="835" dirty="0" smtClean="0">
                <a:solidFill>
                  <a:srgbClr val="FDFEFD"/>
                </a:solidFill>
                <a:latin typeface="Times New Roman"/>
                <a:ea typeface="Times New Roman"/>
              </a:rPr>
              <a:t>空值在</a:t>
            </a:r>
            <a:r>
              <a:rPr lang="en-US" altLang="zh-CN" sz="4000" spc="835" dirty="0" smtClean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  <a:r>
              <a:rPr lang="zh-CN" altLang="en-US" sz="4000" spc="835" dirty="0" smtClean="0">
                <a:solidFill>
                  <a:srgbClr val="FDFEFD"/>
                </a:solidFill>
                <a:latin typeface="Times New Roman"/>
                <a:ea typeface="Times New Roman"/>
              </a:rPr>
              <a:t>设计中不可见</a:t>
            </a:r>
            <a:endParaRPr lang="en-US" altLang="zh-CN" sz="4000" spc="91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14"/>
              </a:lnSpc>
            </a:pPr>
            <a:endParaRPr lang="en-US" dirty="0" smtClean="0"/>
          </a:p>
          <a:p>
            <a:pPr marL="0" indent="5791200">
              <a:lnSpc>
                <a:spcPct val="104999"/>
              </a:lnSpc>
            </a:pPr>
            <a:r>
              <a:rPr lang="en-US" altLang="zh-CN" sz="1800" spc="390" dirty="0" smtClean="0">
                <a:solidFill>
                  <a:srgbClr val="FDFEFD"/>
                </a:solidFill>
                <a:latin typeface="Times New Roman"/>
                <a:ea typeface="Times New Roman"/>
              </a:rPr>
              <a:t>63</a:t>
            </a:r>
            <a:endParaRPr lang="en-US" altLang="zh-CN" sz="1800" spc="39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94"/>
          <p:cNvSpPr txBox="1"/>
          <p:nvPr/>
        </p:nvSpPr>
        <p:spPr>
          <a:xfrm>
            <a:off x="1181100" y="335686"/>
            <a:ext cx="10127415" cy="93629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38200">
              <a:lnSpc>
                <a:spcPct val="104999"/>
              </a:lnSpc>
            </a:pPr>
            <a:r>
              <a:rPr lang="en-US" altLang="zh-CN" sz="7200" spc="1164" dirty="0">
                <a:solidFill>
                  <a:srgbClr val="FDFEFD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7200" spc="182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19" dirty="0">
                <a:solidFill>
                  <a:srgbClr val="FDFEFD"/>
                </a:solidFill>
                <a:latin typeface="Times New Roman"/>
                <a:ea typeface="Times New Roman"/>
              </a:rPr>
              <a:t>solutions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hangingPunct="0">
              <a:lnSpc>
                <a:spcPct val="207916"/>
              </a:lnSpc>
            </a:pPr>
            <a:r>
              <a:rPr lang="en-US" altLang="zh-CN" sz="3600" spc="609" dirty="0">
                <a:solidFill>
                  <a:srgbClr val="FDFEFD"/>
                </a:solidFill>
                <a:latin typeface="Times New Roman"/>
                <a:ea typeface="Times New Roman"/>
              </a:rPr>
              <a:t>Null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15" dirty="0">
                <a:solidFill>
                  <a:srgbClr val="FDFEFD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55" dirty="0">
                <a:solidFill>
                  <a:srgbClr val="FDFEFD"/>
                </a:solidFill>
                <a:latin typeface="Times New Roman"/>
                <a:ea typeface="Times New Roman"/>
              </a:rPr>
              <a:t>Pattern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90" dirty="0">
                <a:solidFill>
                  <a:srgbClr val="FDFEFD"/>
                </a:solidFill>
                <a:latin typeface="Times New Roman"/>
                <a:ea typeface="Times New Roman"/>
              </a:rPr>
              <a:t>&lt;&lt;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25" dirty="0">
                <a:solidFill>
                  <a:srgbClr val="FDFEFD"/>
                </a:solidFill>
                <a:latin typeface="Times New Roman"/>
                <a:ea typeface="Times New Roman"/>
              </a:rPr>
              <a:t>Before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9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5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  <a:r>
              <a:rPr lang="en-US" altLang="zh-CN" sz="360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05" dirty="0">
                <a:solidFill>
                  <a:srgbClr val="FDFEFD"/>
                </a:solidFill>
                <a:latin typeface="Times New Roman"/>
                <a:ea typeface="Times New Roman"/>
              </a:rPr>
              <a:t>Optional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94" dirty="0">
                <a:solidFill>
                  <a:srgbClr val="FDFEFD"/>
                </a:solidFill>
                <a:latin typeface="Times New Roman"/>
                <a:ea typeface="Times New Roman"/>
              </a:rPr>
              <a:t>&lt;&lt;</a:t>
            </a:r>
            <a:r>
              <a:rPr lang="en-US" altLang="zh-CN" sz="3600" spc="3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55" dirty="0">
                <a:solidFill>
                  <a:srgbClr val="FDFEFD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3600" spc="3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615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3600" spc="3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705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 indent="5156200">
              <a:lnSpc>
                <a:spcPct val="104999"/>
              </a:lnSpc>
            </a:pPr>
            <a:r>
              <a:rPr lang="en-US" altLang="zh-CN" sz="1800" spc="415" dirty="0" smtClean="0">
                <a:solidFill>
                  <a:srgbClr val="FDFEFD"/>
                </a:solidFill>
                <a:latin typeface="Times New Roman"/>
                <a:ea typeface="Times New Roman"/>
              </a:rPr>
              <a:t>64</a:t>
            </a:r>
            <a:endParaRPr lang="en-US" altLang="zh-CN" sz="1800" spc="41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96"/>
          <p:cNvSpPr txBox="1"/>
          <p:nvPr/>
        </p:nvSpPr>
        <p:spPr>
          <a:xfrm>
            <a:off x="1117600" y="335686"/>
            <a:ext cx="11495831" cy="9228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40100">
              <a:lnSpc>
                <a:spcPct val="104999"/>
              </a:lnSpc>
            </a:pPr>
            <a:r>
              <a:rPr lang="en-US" altLang="zh-CN" sz="7200" spc="1180" dirty="0">
                <a:solidFill>
                  <a:srgbClr val="FDFEFD"/>
                </a:solidFill>
                <a:latin typeface="Times New Roman"/>
                <a:ea typeface="Times New Roman"/>
              </a:rPr>
              <a:t>Opti</a:t>
            </a:r>
            <a:r>
              <a:rPr lang="en-US" altLang="zh-CN" sz="7200" spc="1169" dirty="0">
                <a:solidFill>
                  <a:srgbClr val="FDFEFD"/>
                </a:solidFill>
                <a:latin typeface="Times New Roman"/>
                <a:ea typeface="Times New Roman"/>
              </a:rPr>
              <a:t>onal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>
              <a:lnSpc>
                <a:spcPct val="105833"/>
              </a:lnSpc>
            </a:pPr>
            <a:r>
              <a:rPr lang="zh-CN" altLang="en-US" sz="3150" spc="659" dirty="0">
                <a:solidFill>
                  <a:srgbClr val="FDFEFD"/>
                </a:solidFill>
                <a:latin typeface="Times New Roman"/>
                <a:ea typeface="Times New Roman"/>
              </a:rPr>
              <a:t>一个容器，可以包含值，也可以不包含</a:t>
            </a:r>
            <a:r>
              <a:rPr lang="zh-CN" altLang="en-US" sz="3150" spc="6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值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hangingPunct="0">
              <a:lnSpc>
                <a:spcPct val="126666"/>
              </a:lnSpc>
            </a:pPr>
            <a:r>
              <a:rPr lang="zh-CN" altLang="en-US" sz="3150" spc="5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如果</a:t>
            </a:r>
            <a:r>
              <a:rPr lang="zh-CN" altLang="en-US" sz="3150" spc="534" dirty="0">
                <a:solidFill>
                  <a:srgbClr val="FDFEFD"/>
                </a:solidFill>
                <a:latin typeface="Times New Roman"/>
                <a:ea typeface="Times New Roman"/>
              </a:rPr>
              <a:t>一个函数返回可选的，那么客户端将知道该值可能不存在</a:t>
            </a:r>
            <a:endParaRPr lang="en-US" altLang="zh-CN" sz="3150" spc="534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9"/>
              </a:lnSpc>
            </a:pPr>
            <a:endParaRPr lang="en-US" dirty="0" smtClean="0"/>
          </a:p>
          <a:p>
            <a:r>
              <a:rPr lang="zh-CN" altLang="en-US" sz="3150" spc="480" dirty="0">
                <a:solidFill>
                  <a:srgbClr val="FDFEFD"/>
                </a:solidFill>
                <a:latin typeface="Times New Roman"/>
                <a:ea typeface="Times New Roman"/>
              </a:rPr>
              <a:t>常见的概念是</a:t>
            </a:r>
            <a:r>
              <a:rPr lang="zh-CN" altLang="en-US" sz="3150" spc="480" dirty="0">
                <a:solidFill>
                  <a:srgbClr val="FDFEFD"/>
                </a:solidFill>
                <a:latin typeface="Times New Roman"/>
                <a:ea typeface="Times New Roman"/>
              </a:rPr>
              <a:t>函数式语言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571500" hangingPunct="0">
              <a:lnSpc>
                <a:spcPct val="209999"/>
              </a:lnSpc>
            </a:pPr>
            <a:r>
              <a:rPr lang="en-US" altLang="zh-CN" sz="3150" spc="480" dirty="0">
                <a:solidFill>
                  <a:srgbClr val="FDFEFD"/>
                </a:solidFill>
                <a:latin typeface="Times New Roman"/>
                <a:ea typeface="Times New Roman"/>
              </a:rPr>
              <a:t>MayBe,</a:t>
            </a:r>
            <a:r>
              <a:rPr lang="en-US" altLang="zh-CN" sz="3150" spc="22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430" dirty="0">
                <a:solidFill>
                  <a:srgbClr val="FDFEFD"/>
                </a:solidFill>
                <a:latin typeface="Times New Roman"/>
                <a:ea typeface="Times New Roman"/>
              </a:rPr>
              <a:t>Nothing</a:t>
            </a:r>
            <a:r>
              <a:rPr lang="en-US" altLang="zh-CN" sz="3150" spc="2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51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150" spc="2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395" dirty="0">
                <a:solidFill>
                  <a:srgbClr val="FDFEFD"/>
                </a:solidFill>
                <a:latin typeface="Times New Roman"/>
                <a:ea typeface="Times New Roman"/>
              </a:rPr>
              <a:t>Haskell</a:t>
            </a:r>
            <a:r>
              <a:rPr lang="en-US" altLang="zh-CN" sz="31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150" spc="440" dirty="0">
                <a:solidFill>
                  <a:srgbClr val="FDFEFD"/>
                </a:solidFill>
                <a:latin typeface="Times New Roman"/>
                <a:ea typeface="Times New Roman"/>
              </a:rPr>
              <a:t>Option,</a:t>
            </a:r>
            <a:r>
              <a:rPr lang="en-US" altLang="zh-CN" sz="3150" spc="2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519" dirty="0">
                <a:solidFill>
                  <a:srgbClr val="FDFEFD"/>
                </a:solidFill>
                <a:latin typeface="Times New Roman"/>
                <a:ea typeface="Times New Roman"/>
              </a:rPr>
              <a:t>Some,</a:t>
            </a:r>
            <a:r>
              <a:rPr lang="en-US" altLang="zh-CN" sz="3150" spc="2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555" dirty="0">
                <a:solidFill>
                  <a:srgbClr val="FDFEFD"/>
                </a:solidFill>
                <a:latin typeface="Times New Roman"/>
                <a:ea typeface="Times New Roman"/>
              </a:rPr>
              <a:t>None</a:t>
            </a:r>
            <a:r>
              <a:rPr lang="en-US" altLang="zh-CN" sz="3150" spc="2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57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150" spc="25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444" dirty="0">
                <a:solidFill>
                  <a:srgbClr val="FDFEFD"/>
                </a:solidFill>
                <a:latin typeface="Times New Roman"/>
                <a:ea typeface="Times New Roman"/>
              </a:rPr>
              <a:t>Scala</a:t>
            </a:r>
            <a:r>
              <a:rPr lang="en-US" altLang="zh-CN" sz="31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3150" spc="459" dirty="0">
                <a:solidFill>
                  <a:srgbClr val="FDFEFD"/>
                </a:solidFill>
                <a:latin typeface="Times New Roman"/>
                <a:ea typeface="Times New Roman"/>
              </a:rPr>
              <a:t>Optional&lt;T&gt;</a:t>
            </a:r>
            <a:r>
              <a:rPr lang="en-US" altLang="zh-CN" sz="3150" spc="2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550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  <a:r>
              <a:rPr lang="en-US" altLang="zh-CN" sz="3150" spc="24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430" dirty="0">
                <a:solidFill>
                  <a:srgbClr val="FDFEFD"/>
                </a:solidFill>
                <a:latin typeface="Times New Roman"/>
                <a:ea typeface="Times New Roman"/>
              </a:rPr>
              <a:t>Java</a:t>
            </a:r>
            <a:r>
              <a:rPr lang="en-US" altLang="zh-CN" sz="3150" spc="2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50" spc="494" dirty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25"/>
              </a:lnSpc>
            </a:pPr>
            <a:endParaRPr lang="en-US" dirty="0" smtClean="0"/>
          </a:p>
          <a:p>
            <a:pPr marL="0" indent="5219700">
              <a:lnSpc>
                <a:spcPct val="104999"/>
              </a:lnSpc>
            </a:pPr>
            <a:r>
              <a:rPr lang="en-US" altLang="zh-CN" sz="1800" spc="350" dirty="0" smtClean="0">
                <a:solidFill>
                  <a:srgbClr val="FDFEFD"/>
                </a:solidFill>
                <a:latin typeface="Times New Roman"/>
                <a:ea typeface="Times New Roman"/>
              </a:rPr>
              <a:t>65</a:t>
            </a:r>
            <a:endParaRPr lang="en-US" altLang="zh-CN" sz="1800" spc="350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98"/>
          <p:cNvSpPr txBox="1"/>
          <p:nvPr/>
        </p:nvSpPr>
        <p:spPr>
          <a:xfrm>
            <a:off x="1371600" y="3934967"/>
            <a:ext cx="10284736" cy="566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467100">
              <a:lnSpc>
                <a:spcPct val="104583"/>
              </a:lnSpc>
            </a:pPr>
            <a:r>
              <a:rPr lang="en-US" altLang="zh-CN" sz="5850" spc="425" dirty="0">
                <a:solidFill>
                  <a:srgbClr val="FDFEFD"/>
                </a:solidFill>
                <a:latin typeface="Times New Roman"/>
                <a:ea typeface="Times New Roman"/>
              </a:rPr>
              <a:t>Demo</a:t>
            </a:r>
            <a:r>
              <a:rPr lang="en-US" altLang="zh-CN" sz="5850" spc="144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850" spc="395" dirty="0">
                <a:solidFill>
                  <a:srgbClr val="FDFEFD"/>
                </a:solidFill>
                <a:latin typeface="Times New Roman"/>
                <a:ea typeface="Times New Roman"/>
              </a:rPr>
              <a:t>&gt;&gt;</a:t>
            </a:r>
          </a:p>
          <a:p>
            <a:pPr marL="0">
              <a:lnSpc>
                <a:spcPct val="104583"/>
              </a:lnSpc>
            </a:pPr>
            <a:r>
              <a:rPr lang="en-US" altLang="zh-CN" sz="5850" spc="930" dirty="0">
                <a:solidFill>
                  <a:srgbClr val="FDFEFD"/>
                </a:solidFill>
                <a:latin typeface="Times New Roman"/>
                <a:ea typeface="Times New Roman"/>
              </a:rPr>
              <a:t>Optional</a:t>
            </a:r>
            <a:r>
              <a:rPr lang="en-US" altLang="zh-CN" sz="5850" spc="101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850" spc="960" dirty="0">
                <a:solidFill>
                  <a:srgbClr val="FDFEFD"/>
                </a:solidFill>
                <a:latin typeface="Times New Roman"/>
                <a:ea typeface="Times New Roman"/>
              </a:rPr>
              <a:t>TaskRepository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10"/>
              </a:lnSpc>
            </a:pPr>
            <a:endParaRPr lang="en-US" dirty="0" smtClean="0"/>
          </a:p>
          <a:p>
            <a:pPr marL="0" indent="4953000">
              <a:lnSpc>
                <a:spcPct val="104999"/>
              </a:lnSpc>
            </a:pPr>
            <a:r>
              <a:rPr lang="en-US" altLang="zh-CN" sz="1800" spc="534" dirty="0" smtClean="0">
                <a:solidFill>
                  <a:srgbClr val="FDFEFD"/>
                </a:solidFill>
                <a:latin typeface="Times New Roman"/>
                <a:ea typeface="Times New Roman"/>
              </a:rPr>
              <a:t>66</a:t>
            </a:r>
            <a:endParaRPr lang="en-US" altLang="zh-CN" sz="1800" spc="53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02"/>
          <p:cNvSpPr txBox="1"/>
          <p:nvPr/>
        </p:nvSpPr>
        <p:spPr>
          <a:xfrm>
            <a:off x="1333500" y="3713886"/>
            <a:ext cx="10346725" cy="5887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133600">
              <a:lnSpc>
                <a:spcPct val="104999"/>
              </a:lnSpc>
            </a:pPr>
            <a:r>
              <a:rPr lang="en-US" altLang="zh-CN" sz="7200" spc="755" dirty="0">
                <a:solidFill>
                  <a:srgbClr val="FDFEFD"/>
                </a:solidFill>
                <a:latin typeface="Times New Roman"/>
                <a:ea typeface="Times New Roman"/>
              </a:rPr>
              <a:t>SECTION</a:t>
            </a:r>
            <a:r>
              <a:rPr lang="en-US" altLang="zh-CN" sz="7200" spc="177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630" dirty="0">
                <a:solidFill>
                  <a:srgbClr val="FDFEFD"/>
                </a:solidFill>
                <a:latin typeface="Times New Roman"/>
                <a:ea typeface="Times New Roman"/>
              </a:rPr>
              <a:t>07</a:t>
            </a:r>
          </a:p>
          <a:p>
            <a:pPr marL="0">
              <a:lnSpc>
                <a:spcPct val="104999"/>
              </a:lnSpc>
              <a:spcBef>
                <a:spcPts val="125"/>
              </a:spcBef>
            </a:pPr>
            <a:r>
              <a:rPr lang="en-US" altLang="zh-CN" sz="7200" spc="825" dirty="0">
                <a:solidFill>
                  <a:srgbClr val="FDFEFD"/>
                </a:solidFill>
                <a:latin typeface="Times New Roman"/>
                <a:ea typeface="Times New Roman"/>
              </a:rPr>
              <a:t>DATE</a:t>
            </a:r>
            <a:r>
              <a:rPr lang="en-US" altLang="zh-CN" sz="72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900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200" spc="31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755" dirty="0">
                <a:solidFill>
                  <a:srgbClr val="FDFEFD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7200" spc="30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669" dirty="0">
                <a:solidFill>
                  <a:srgbClr val="FDFEFD"/>
                </a:solidFill>
                <a:latin typeface="Times New Roman"/>
                <a:ea typeface="Times New Roman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0"/>
              </a:lnSpc>
            </a:pPr>
            <a:endParaRPr lang="en-US" dirty="0" smtClean="0"/>
          </a:p>
          <a:p>
            <a:pPr marL="0" indent="5016500">
              <a:lnSpc>
                <a:spcPct val="104999"/>
              </a:lnSpc>
            </a:pPr>
            <a:r>
              <a:rPr lang="en-US" altLang="zh-CN" sz="1800" spc="254" dirty="0" smtClean="0">
                <a:solidFill>
                  <a:srgbClr val="FDFEFD"/>
                </a:solidFill>
                <a:latin typeface="Times New Roman"/>
                <a:ea typeface="Times New Roman"/>
              </a:rPr>
              <a:t>67</a:t>
            </a:r>
            <a:endParaRPr lang="en-US" altLang="zh-CN" sz="1800" spc="25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30"/>
          <p:cNvSpPr txBox="1"/>
          <p:nvPr/>
        </p:nvSpPr>
        <p:spPr>
          <a:xfrm>
            <a:off x="748284" y="4487062"/>
            <a:ext cx="12031985" cy="3749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40200">
              <a:lnSpc>
                <a:spcPct val="104999"/>
              </a:lnSpc>
            </a:pPr>
            <a:r>
              <a:rPr lang="en-US" altLang="zh-CN" sz="7200" spc="1380" dirty="0">
                <a:solidFill>
                  <a:srgbClr val="FDFEFD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200" spc="1375" dirty="0">
                <a:solidFill>
                  <a:srgbClr val="FDFEFD"/>
                </a:solidFill>
                <a:latin typeface="Times New Roman"/>
                <a:ea typeface="Times New Roman"/>
              </a:rPr>
              <a:t>anks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60"/>
              </a:lnSpc>
            </a:pPr>
            <a:endParaRPr lang="en-US" dirty="0" smtClean="0"/>
          </a:p>
          <a:p>
            <a:pPr marL="0" indent="5524500">
              <a:lnSpc>
                <a:spcPct val="104999"/>
              </a:lnSpc>
            </a:pPr>
            <a:r>
              <a:rPr lang="en-US" altLang="zh-CN" sz="1800" spc="419" dirty="0" smtClean="0">
                <a:solidFill>
                  <a:srgbClr val="FDFEFD"/>
                </a:solidFill>
                <a:latin typeface="Times New Roman"/>
                <a:ea typeface="Times New Roman"/>
              </a:rPr>
              <a:t>68</a:t>
            </a:r>
            <a:endParaRPr lang="en-US" altLang="zh-CN" sz="1800" spc="41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5"/>
          <p:cNvSpPr txBox="1"/>
          <p:nvPr/>
        </p:nvSpPr>
        <p:spPr>
          <a:xfrm>
            <a:off x="774700" y="335686"/>
            <a:ext cx="11765436" cy="9265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999"/>
              </a:lnSpc>
            </a:pPr>
            <a:r>
              <a:rPr lang="en-US" altLang="zh-CN" sz="7200" spc="1094" dirty="0">
                <a:solidFill>
                  <a:srgbClr val="FDFEFD"/>
                </a:solidFill>
                <a:latin typeface="Times New Roman"/>
                <a:ea typeface="Times New Roman"/>
              </a:rPr>
              <a:t>Static</a:t>
            </a:r>
            <a:r>
              <a:rPr lang="en-US" altLang="zh-CN" sz="7200" spc="7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450" dirty="0">
                <a:solidFill>
                  <a:srgbClr val="FDFEFD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7200" spc="7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400" dirty="0">
                <a:solidFill>
                  <a:srgbClr val="FDFEFD"/>
                </a:solidFill>
                <a:latin typeface="Times New Roman"/>
                <a:ea typeface="Times New Roman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5600700">
              <a:lnSpc>
                <a:spcPct val="104999"/>
              </a:lnSpc>
            </a:pPr>
            <a:r>
              <a:rPr lang="en-US" altLang="zh-CN" sz="1800" spc="125" dirty="0" smtClean="0">
                <a:solidFill>
                  <a:srgbClr val="FDFEFD"/>
                </a:solidFill>
                <a:latin typeface="Times New Roman"/>
                <a:ea typeface="Times New Roman"/>
              </a:rPr>
              <a:t>7</a:t>
            </a:r>
            <a:endParaRPr lang="en-US" altLang="zh-CN" sz="1800" spc="125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7"/>
          <p:cNvSpPr txBox="1"/>
          <p:nvPr/>
        </p:nvSpPr>
        <p:spPr>
          <a:xfrm>
            <a:off x="1358900" y="3652550"/>
            <a:ext cx="10293094" cy="5949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47700" hangingPunct="0">
              <a:lnSpc>
                <a:spcPct val="105416"/>
              </a:lnSpc>
            </a:pPr>
            <a:r>
              <a:rPr lang="en-US" altLang="zh-CN" sz="5050" spc="885" dirty="0">
                <a:solidFill>
                  <a:srgbClr val="FDFEFD"/>
                </a:solidFill>
                <a:latin typeface="Times New Roman"/>
                <a:ea typeface="Times New Roman"/>
              </a:rPr>
              <a:t>Interfaces</a:t>
            </a:r>
            <a:r>
              <a:rPr lang="en-US" altLang="zh-CN" sz="50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50" spc="1044" dirty="0">
                <a:solidFill>
                  <a:srgbClr val="FDFEFD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5050" spc="569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50" spc="1294" dirty="0">
                <a:solidFill>
                  <a:srgbClr val="FDFEFD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5050" spc="56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50" spc="1060" dirty="0">
                <a:solidFill>
                  <a:srgbClr val="FDFEFD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505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50" spc="860" dirty="0">
                <a:solidFill>
                  <a:srgbClr val="FDFEFD"/>
                </a:solidFill>
                <a:latin typeface="Times New Roman"/>
                <a:ea typeface="Times New Roman"/>
              </a:rPr>
              <a:t>static</a:t>
            </a:r>
            <a:r>
              <a:rPr lang="en-US" altLang="zh-CN" sz="5050" spc="62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50" spc="1189" dirty="0">
                <a:solidFill>
                  <a:srgbClr val="FDFEF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50" spc="625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50" spc="969" dirty="0">
                <a:solidFill>
                  <a:srgbClr val="FDFEFD"/>
                </a:solidFill>
                <a:latin typeface="Times New Roman"/>
                <a:ea typeface="Times New Roman"/>
              </a:rPr>
              <a:t>default(instance)</a:t>
            </a:r>
          </a:p>
          <a:p>
            <a:pPr marL="0" indent="3594100">
              <a:lnSpc>
                <a:spcPct val="104999"/>
              </a:lnSpc>
            </a:pPr>
            <a:r>
              <a:rPr lang="en-US" altLang="zh-CN" sz="5050" spc="1035" dirty="0">
                <a:solidFill>
                  <a:srgbClr val="FDFEFD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5050" spc="1030" dirty="0">
                <a:solidFill>
                  <a:srgbClr val="FDFEFD"/>
                </a:solidFill>
                <a:latin typeface="Times New Roman"/>
                <a:ea typeface="Times New Roman"/>
              </a:rPr>
              <a:t>ethods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 indent="4991100">
              <a:lnSpc>
                <a:spcPct val="104999"/>
              </a:lnSpc>
            </a:pPr>
            <a:r>
              <a:rPr lang="en-US" altLang="zh-CN" sz="1800" spc="254" dirty="0" smtClean="0">
                <a:solidFill>
                  <a:srgbClr val="FDFEFD"/>
                </a:solidFill>
                <a:latin typeface="Times New Roman"/>
                <a:ea typeface="Times New Roman"/>
              </a:rPr>
              <a:t>8</a:t>
            </a:r>
            <a:endParaRPr lang="en-US" altLang="zh-CN" sz="1800" spc="254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9"/>
          <p:cNvSpPr txBox="1"/>
          <p:nvPr/>
        </p:nvSpPr>
        <p:spPr>
          <a:xfrm>
            <a:off x="1181100" y="335686"/>
            <a:ext cx="10208642" cy="93629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49300">
              <a:lnSpc>
                <a:spcPct val="104999"/>
              </a:lnSpc>
            </a:pPr>
            <a:r>
              <a:rPr lang="en-US" altLang="zh-CN" sz="7200" spc="1645" dirty="0">
                <a:solidFill>
                  <a:srgbClr val="FDFEFD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7200" spc="634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480" dirty="0">
                <a:solidFill>
                  <a:srgbClr val="FDFEFD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200" spc="6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1194" dirty="0">
                <a:solidFill>
                  <a:srgbClr val="FDFEFD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7200" spc="640" dirty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960" dirty="0">
                <a:solidFill>
                  <a:srgbClr val="FDFEFD"/>
                </a:solidFill>
                <a:latin typeface="Times New Roman"/>
                <a:ea typeface="Times New Roman"/>
              </a:rPr>
              <a:t>this?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hangingPunct="0">
              <a:lnSpc>
                <a:spcPct val="207916"/>
              </a:lnSpc>
            </a:pPr>
            <a:r>
              <a:rPr lang="zh-CN" altLang="en-US" sz="3600" spc="640" dirty="0" smtClean="0">
                <a:solidFill>
                  <a:srgbClr val="FDFEFD"/>
                </a:solidFill>
                <a:latin typeface="Times New Roman"/>
              </a:rPr>
              <a:t>随着时间的发展，</a:t>
            </a:r>
            <a:r>
              <a:rPr lang="en-US" altLang="zh-CN" sz="3600" spc="640" dirty="0" smtClean="0">
                <a:solidFill>
                  <a:srgbClr val="FDFEFD"/>
                </a:solidFill>
                <a:latin typeface="Times New Roman"/>
              </a:rPr>
              <a:t>API</a:t>
            </a:r>
            <a:r>
              <a:rPr lang="zh-CN" altLang="en-US" sz="3600" spc="640" dirty="0" smtClean="0">
                <a:solidFill>
                  <a:srgbClr val="FDFEFD"/>
                </a:solidFill>
                <a:latin typeface="Times New Roman"/>
              </a:rPr>
              <a:t>易维护易扩展</a:t>
            </a:r>
            <a:r>
              <a:rPr lang="en-US" altLang="zh-CN" sz="3600" dirty="0" smtClean="0">
                <a:solidFill>
                  <a:srgbClr val="FDFEFD"/>
                </a:solidFill>
                <a:latin typeface="Times New Roman"/>
                <a:cs typeface="Times New Roman"/>
              </a:rPr>
              <a:t> </a:t>
            </a:r>
          </a:p>
          <a:p>
            <a:pPr marL="0" hangingPunct="0">
              <a:lnSpc>
                <a:spcPct val="207916"/>
              </a:lnSpc>
            </a:pPr>
            <a:r>
              <a:rPr lang="en-US" altLang="zh-CN" sz="3600" spc="7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JDK</a:t>
            </a:r>
            <a:r>
              <a:rPr lang="zh-CN" altLang="en-US" sz="3600" spc="7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源码的兼容</a:t>
            </a:r>
            <a:endParaRPr lang="en-US" altLang="zh-CN" sz="3600" spc="650" dirty="0">
              <a:solidFill>
                <a:srgbClr val="FDFEFD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 indent="5143500">
              <a:lnSpc>
                <a:spcPct val="104999"/>
              </a:lnSpc>
            </a:pPr>
            <a:r>
              <a:rPr lang="en-US" altLang="zh-CN" sz="1800" spc="459" dirty="0" smtClean="0">
                <a:solidFill>
                  <a:srgbClr val="FDFEFD"/>
                </a:solidFill>
                <a:latin typeface="Times New Roman"/>
                <a:ea typeface="Times New Roman"/>
              </a:rPr>
              <a:t>9</a:t>
            </a:r>
            <a:endParaRPr lang="en-US" altLang="zh-CN" sz="1800" spc="459" dirty="0">
              <a:solidFill>
                <a:srgbClr val="FDFEFD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ED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876</Words>
  <Application>Microsoft Office PowerPoint</Application>
  <PresentationFormat>自定义</PresentationFormat>
  <Paragraphs>2813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3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lenovo</cp:lastModifiedBy>
  <cp:revision>137</cp:revision>
  <dcterms:created xsi:type="dcterms:W3CDTF">2011-01-21T15:00:27Z</dcterms:created>
  <dcterms:modified xsi:type="dcterms:W3CDTF">2019-07-22T07:56:25Z</dcterms:modified>
</cp:coreProperties>
</file>